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</p:sldIdLst>
  <p:sldSz cx="12192000" cy="6858000"/>
  <p:notesSz cx="9296400" cy="6881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70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4" d="100"/>
          <a:sy n="114" d="100"/>
        </p:scale>
        <p:origin x="238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4528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4528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7FAF6515-E129-4818-99D5-26EABB0DEADA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36528"/>
            <a:ext cx="4028440" cy="34528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536528"/>
            <a:ext cx="4028440" cy="34528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F889187D-1D2D-45C2-BBC4-C10B80987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0820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4528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0"/>
            <a:ext cx="4028440" cy="34528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9328A5D3-563F-43C6-9CF9-99D109627C23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84450" y="860425"/>
            <a:ext cx="4127500" cy="2322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11872"/>
            <a:ext cx="7437120" cy="2709714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36528"/>
            <a:ext cx="4028440" cy="34528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536528"/>
            <a:ext cx="4028440" cy="34528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CB645893-ADED-49FC-AE6A-0AF3AD9F0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949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5000"/>
              <a:buFont typeface="Candara"/>
              <a:buNone/>
              <a:defRPr sz="5000" b="1" i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/>
                <a:ea typeface="Candara"/>
                <a:cs typeface="Candara"/>
                <a:sym typeface="Canda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17" name="Google Shape;17;p2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>
                <a:solidFill>
                  <a:schemeClr val="accen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8" name="Google Shape;18;p26"/>
          <p:cNvSpPr txBox="1">
            <a:spLocks noGrp="1"/>
          </p:cNvSpPr>
          <p:nvPr>
            <p:ph type="dt" idx="10"/>
          </p:nvPr>
        </p:nvSpPr>
        <p:spPr>
          <a:xfrm>
            <a:off x="4724400" y="636731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9607D9B6-F196-4E60-8F57-1A39DC891B67}" type="datetime1">
              <a:rPr lang="en-US" smtClean="0"/>
              <a:t>7/17/2023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65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7"/>
          <p:cNvSpPr txBox="1">
            <a:spLocks noGrp="1"/>
          </p:cNvSpPr>
          <p:nvPr>
            <p:ph type="title"/>
          </p:nvPr>
        </p:nvSpPr>
        <p:spPr>
          <a:xfrm>
            <a:off x="838200" y="681037"/>
            <a:ext cx="10515600" cy="965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3" name="Google Shape;23;p27"/>
          <p:cNvSpPr txBox="1">
            <a:spLocks noGrp="1"/>
          </p:cNvSpPr>
          <p:nvPr>
            <p:ph type="body" idx="1"/>
          </p:nvPr>
        </p:nvSpPr>
        <p:spPr>
          <a:xfrm>
            <a:off x="838200" y="1646238"/>
            <a:ext cx="10515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ts val="2800"/>
              <a:buFont typeface="Courier New" panose="02070309020205020404" pitchFamily="49" charset="0"/>
              <a:buChar char="o"/>
              <a:defRPr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2400"/>
              <a:buChar char="•"/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4" name="Google Shape;24;p27"/>
          <p:cNvSpPr txBox="1">
            <a:spLocks noGrp="1"/>
          </p:cNvSpPr>
          <p:nvPr>
            <p:ph type="dt" idx="10"/>
          </p:nvPr>
        </p:nvSpPr>
        <p:spPr>
          <a:xfrm>
            <a:off x="4724400" y="636731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C32FC8E9-3184-476D-B543-A19B4DFEC19D}" type="datetime1">
              <a:rPr lang="en-US" smtClean="0"/>
              <a:t>7/17/2023</a:t>
            </a:fld>
            <a:endParaRPr lang="en-US"/>
          </a:p>
        </p:txBody>
      </p:sp>
      <p:sp>
        <p:nvSpPr>
          <p:cNvPr id="25" name="Google Shape;25;p27"/>
          <p:cNvSpPr txBox="1">
            <a:spLocks noGrp="1"/>
          </p:cNvSpPr>
          <p:nvPr>
            <p:ph type="ftr" idx="11"/>
          </p:nvPr>
        </p:nvSpPr>
        <p:spPr>
          <a:xfrm>
            <a:off x="838200" y="6356349"/>
            <a:ext cx="33320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26" name="Google Shape;26;p27"/>
          <p:cNvSpPr txBox="1">
            <a:spLocks noGrp="1"/>
          </p:cNvSpPr>
          <p:nvPr>
            <p:ph type="sldNum" idx="12"/>
          </p:nvPr>
        </p:nvSpPr>
        <p:spPr>
          <a:xfrm>
            <a:off x="8589818" y="635634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B5033A2B-702A-4A39-AA74-FA259D443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76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8"/>
          <p:cNvSpPr txBox="1"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28"/>
          <p:cNvSpPr txBox="1">
            <a:spLocks noGrp="1"/>
          </p:cNvSpPr>
          <p:nvPr>
            <p:ph type="dt" idx="10"/>
          </p:nvPr>
        </p:nvSpPr>
        <p:spPr>
          <a:xfrm>
            <a:off x="4724400" y="636731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96F22E94-5405-4EF1-AA1F-CB98DE984F86}" type="datetime1">
              <a:rPr lang="en-US" smtClean="0"/>
              <a:t>7/17/2023</a:t>
            </a:fld>
            <a:endParaRPr lang="en-US"/>
          </a:p>
        </p:txBody>
      </p:sp>
      <p:sp>
        <p:nvSpPr>
          <p:cNvPr id="31" name="Google Shape;31;p28"/>
          <p:cNvSpPr txBox="1">
            <a:spLocks noGrp="1"/>
          </p:cNvSpPr>
          <p:nvPr>
            <p:ph type="ftr" idx="11"/>
          </p:nvPr>
        </p:nvSpPr>
        <p:spPr>
          <a:xfrm>
            <a:off x="838200" y="6356349"/>
            <a:ext cx="33320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32" name="Google Shape;32;p28"/>
          <p:cNvSpPr txBox="1">
            <a:spLocks noGrp="1"/>
          </p:cNvSpPr>
          <p:nvPr>
            <p:ph type="sldNum" idx="12"/>
          </p:nvPr>
        </p:nvSpPr>
        <p:spPr>
          <a:xfrm>
            <a:off x="8589818" y="635634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B5033A2B-702A-4A39-AA74-FA259D443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000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 Header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6000"/>
              <a:buFont typeface="Candara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0" name="Google Shape;40;p3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Google Shape;41;p30"/>
          <p:cNvSpPr txBox="1">
            <a:spLocks noGrp="1"/>
          </p:cNvSpPr>
          <p:nvPr>
            <p:ph type="dt" idx="10"/>
          </p:nvPr>
        </p:nvSpPr>
        <p:spPr>
          <a:xfrm>
            <a:off x="4724400" y="636731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54C01066-18BE-4757-BDAF-D10D4300F6BC}" type="datetime1">
              <a:rPr lang="en-US" smtClean="0"/>
              <a:t>7/17/2023</a:t>
            </a:fld>
            <a:endParaRPr lang="en-US"/>
          </a:p>
        </p:txBody>
      </p:sp>
      <p:sp>
        <p:nvSpPr>
          <p:cNvPr id="42" name="Google Shape;42;p30"/>
          <p:cNvSpPr txBox="1">
            <a:spLocks noGrp="1"/>
          </p:cNvSpPr>
          <p:nvPr>
            <p:ph type="ftr" idx="11"/>
          </p:nvPr>
        </p:nvSpPr>
        <p:spPr>
          <a:xfrm>
            <a:off x="838200" y="6356349"/>
            <a:ext cx="33320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43" name="Google Shape;43;p30"/>
          <p:cNvSpPr txBox="1">
            <a:spLocks noGrp="1"/>
          </p:cNvSpPr>
          <p:nvPr>
            <p:ph type="sldNum" idx="12"/>
          </p:nvPr>
        </p:nvSpPr>
        <p:spPr>
          <a:xfrm>
            <a:off x="8589818" y="635634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B5033A2B-702A-4A39-AA74-FA259D443EA2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F749FF68-21BA-91D3-AF84-3451AEAE0E6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1368" y="0"/>
            <a:ext cx="2881746" cy="1259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045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1"/>
          <p:cNvSpPr txBox="1"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6" name="Google Shape;46;p3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Google Shape;47;p3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Google Shape;48;p31"/>
          <p:cNvSpPr txBox="1">
            <a:spLocks noGrp="1"/>
          </p:cNvSpPr>
          <p:nvPr>
            <p:ph type="dt" idx="10"/>
          </p:nvPr>
        </p:nvSpPr>
        <p:spPr>
          <a:xfrm>
            <a:off x="4724400" y="636731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99473A3A-320B-435D-9E97-760B27DCAF96}" type="datetime1">
              <a:rPr lang="en-US" smtClean="0"/>
              <a:t>7/17/2023</a:t>
            </a:fld>
            <a:endParaRPr lang="en-US"/>
          </a:p>
        </p:txBody>
      </p:sp>
      <p:sp>
        <p:nvSpPr>
          <p:cNvPr id="49" name="Google Shape;49;p31"/>
          <p:cNvSpPr txBox="1">
            <a:spLocks noGrp="1"/>
          </p:cNvSpPr>
          <p:nvPr>
            <p:ph type="ftr" idx="11"/>
          </p:nvPr>
        </p:nvSpPr>
        <p:spPr>
          <a:xfrm>
            <a:off x="838200" y="6356349"/>
            <a:ext cx="33320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50" name="Google Shape;50;p31"/>
          <p:cNvSpPr txBox="1">
            <a:spLocks noGrp="1"/>
          </p:cNvSpPr>
          <p:nvPr>
            <p:ph type="sldNum" idx="12"/>
          </p:nvPr>
        </p:nvSpPr>
        <p:spPr>
          <a:xfrm>
            <a:off x="8589818" y="635634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B5033A2B-702A-4A39-AA74-FA259D443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798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3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3200"/>
              <a:buFont typeface="Candara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9" name="Google Shape;69;p3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0" name="Google Shape;70;p3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1" name="Google Shape;71;p34"/>
          <p:cNvSpPr txBox="1">
            <a:spLocks noGrp="1"/>
          </p:cNvSpPr>
          <p:nvPr>
            <p:ph type="dt" idx="10"/>
          </p:nvPr>
        </p:nvSpPr>
        <p:spPr>
          <a:xfrm>
            <a:off x="4724400" y="636731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101FD0C5-6064-412E-BFA1-450DD9BBE925}" type="datetime1">
              <a:rPr lang="en-US" smtClean="0"/>
              <a:t>7/17/2023</a:t>
            </a:fld>
            <a:endParaRPr lang="en-US"/>
          </a:p>
        </p:txBody>
      </p:sp>
      <p:sp>
        <p:nvSpPr>
          <p:cNvPr id="72" name="Google Shape;72;p34"/>
          <p:cNvSpPr txBox="1">
            <a:spLocks noGrp="1"/>
          </p:cNvSpPr>
          <p:nvPr>
            <p:ph type="ftr" idx="11"/>
          </p:nvPr>
        </p:nvSpPr>
        <p:spPr>
          <a:xfrm>
            <a:off x="838200" y="6356349"/>
            <a:ext cx="33320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73" name="Google Shape;73;p34"/>
          <p:cNvSpPr txBox="1">
            <a:spLocks noGrp="1"/>
          </p:cNvSpPr>
          <p:nvPr>
            <p:ph type="sldNum" idx="12"/>
          </p:nvPr>
        </p:nvSpPr>
        <p:spPr>
          <a:xfrm>
            <a:off x="8589818" y="635634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B5033A2B-702A-4A39-AA74-FA259D443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232210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5"/>
          <p:cNvSpPr txBox="1"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6" name="Google Shape;76;p3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7" name="Google Shape;77;p35"/>
          <p:cNvSpPr txBox="1">
            <a:spLocks noGrp="1"/>
          </p:cNvSpPr>
          <p:nvPr>
            <p:ph type="dt" idx="10"/>
          </p:nvPr>
        </p:nvSpPr>
        <p:spPr>
          <a:xfrm>
            <a:off x="4724400" y="636731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CCC52826-0075-4C56-8EB0-70388BAD1022}" type="datetime1">
              <a:rPr lang="en-US" smtClean="0"/>
              <a:t>7/17/2023</a:t>
            </a:fld>
            <a:endParaRPr lang="en-US"/>
          </a:p>
        </p:txBody>
      </p:sp>
      <p:sp>
        <p:nvSpPr>
          <p:cNvPr id="78" name="Google Shape;78;p35"/>
          <p:cNvSpPr txBox="1">
            <a:spLocks noGrp="1"/>
          </p:cNvSpPr>
          <p:nvPr>
            <p:ph type="ftr" idx="11"/>
          </p:nvPr>
        </p:nvSpPr>
        <p:spPr>
          <a:xfrm>
            <a:off x="838200" y="6356349"/>
            <a:ext cx="33320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79" name="Google Shape;79;p35"/>
          <p:cNvSpPr txBox="1">
            <a:spLocks noGrp="1"/>
          </p:cNvSpPr>
          <p:nvPr>
            <p:ph type="sldNum" idx="12"/>
          </p:nvPr>
        </p:nvSpPr>
        <p:spPr>
          <a:xfrm>
            <a:off x="8589818" y="635634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B5033A2B-702A-4A39-AA74-FA259D443EA2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AE18ECFC-C0F7-4A0F-4F32-5D988B66DCE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1368" y="0"/>
            <a:ext cx="2881746" cy="1259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650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2" name="Google Shape;82;p3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3" name="Google Shape;83;p36"/>
          <p:cNvSpPr txBox="1">
            <a:spLocks noGrp="1"/>
          </p:cNvSpPr>
          <p:nvPr>
            <p:ph type="dt" idx="10"/>
          </p:nvPr>
        </p:nvSpPr>
        <p:spPr>
          <a:xfrm>
            <a:off x="4724400" y="636731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1A282A35-B796-4B87-8695-2841C5DF279F}" type="datetime1">
              <a:rPr lang="en-US" smtClean="0"/>
              <a:t>7/17/2023</a:t>
            </a:fld>
            <a:endParaRPr lang="en-US"/>
          </a:p>
        </p:txBody>
      </p:sp>
      <p:sp>
        <p:nvSpPr>
          <p:cNvPr id="84" name="Google Shape;84;p36"/>
          <p:cNvSpPr txBox="1">
            <a:spLocks noGrp="1"/>
          </p:cNvSpPr>
          <p:nvPr>
            <p:ph type="ftr" idx="11"/>
          </p:nvPr>
        </p:nvSpPr>
        <p:spPr>
          <a:xfrm>
            <a:off x="838200" y="6356349"/>
            <a:ext cx="333201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85" name="Google Shape;85;p36"/>
          <p:cNvSpPr txBox="1">
            <a:spLocks noGrp="1"/>
          </p:cNvSpPr>
          <p:nvPr>
            <p:ph type="sldNum" idx="12"/>
          </p:nvPr>
        </p:nvSpPr>
        <p:spPr>
          <a:xfrm>
            <a:off x="8589818" y="635634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B5033A2B-702A-4A39-AA74-FA259D443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732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5"/>
          <p:cNvSpPr txBox="1"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3600"/>
              <a:buFont typeface="Candara"/>
              <a:buNone/>
              <a:defRPr sz="3600" b="1" i="0" u="none" strike="noStrike" cap="none">
                <a:solidFill>
                  <a:srgbClr val="2F5496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2" name="Google Shape;12;p25"/>
          <p:cNvSpPr txBox="1">
            <a:spLocks noGrp="1"/>
          </p:cNvSpPr>
          <p:nvPr>
            <p:ph type="dt" idx="10"/>
          </p:nvPr>
        </p:nvSpPr>
        <p:spPr>
          <a:xfrm>
            <a:off x="4724400" y="636731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101FD0C5-6064-412E-BFA1-450DD9BBE925}" type="datetime1">
              <a:rPr lang="en-US" smtClean="0"/>
              <a:t>7/17/2023</a:t>
            </a:fld>
            <a:endParaRPr lang="en-US"/>
          </a:p>
        </p:txBody>
      </p:sp>
      <p:sp>
        <p:nvSpPr>
          <p:cNvPr id="13" name="Google Shape;13;p25"/>
          <p:cNvSpPr txBox="1">
            <a:spLocks noGrp="1"/>
          </p:cNvSpPr>
          <p:nvPr>
            <p:ph type="sldNum" idx="12"/>
          </p:nvPr>
        </p:nvSpPr>
        <p:spPr>
          <a:xfrm>
            <a:off x="8612967" y="6367316"/>
            <a:ext cx="3100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500" b="1" i="0" u="none" strike="noStrike" cap="none">
                <a:solidFill>
                  <a:schemeClr val="lt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B5033A2B-702A-4A39-AA74-FA259D443EA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Google Shape;14;p25"/>
          <p:cNvSpPr txBox="1">
            <a:spLocks noGrp="1"/>
          </p:cNvSpPr>
          <p:nvPr>
            <p:ph type="ftr" idx="11"/>
          </p:nvPr>
        </p:nvSpPr>
        <p:spPr>
          <a:xfrm>
            <a:off x="838199" y="6356349"/>
            <a:ext cx="364120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1" i="0" u="none" strike="noStrike" cap="none">
                <a:solidFill>
                  <a:schemeClr val="l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US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DB35652A-8A8C-3F6E-6709-3FF3EE911A0A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9310" y="-299259"/>
            <a:ext cx="2881746" cy="1259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89286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tdb.hcmus.edu.vn/vi/bieu-mau/huong-dan-chun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0303" y="1124049"/>
            <a:ext cx="10876085" cy="3702783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HƯỚNG DẪN BẢO VỆ</a:t>
            </a:r>
            <a:br>
              <a:rPr lang="en-US" sz="54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KLTN/TTTN/TTDATN</a:t>
            </a:r>
            <a:br>
              <a:rPr lang="en-US" sz="54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US" sz="54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Khoá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2019 - </a:t>
            </a:r>
            <a:r>
              <a:rPr lang="en-US" sz="54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Đợt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1</a:t>
            </a:r>
            <a:br>
              <a:rPr lang="en-US" sz="54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endParaRPr lang="en-US" sz="54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9448800" y="6356350"/>
            <a:ext cx="2743200" cy="365125"/>
          </a:xfrm>
        </p:spPr>
        <p:txBody>
          <a:bodyPr/>
          <a:lstStyle/>
          <a:p>
            <a:fld id="{B5033A2B-702A-4A39-AA74-FA259D443EA2}" type="slidenum">
              <a:rPr lang="en-US" smtClean="0"/>
              <a:t>1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9E770E49-28BD-0A4F-A903-395098228648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2144" y="6356350"/>
            <a:ext cx="3187700" cy="365125"/>
          </a:xfrm>
          <a:prstGeom prst="rect">
            <a:avLst/>
          </a:prstGeom>
        </p:spPr>
        <p:txBody>
          <a:bodyPr/>
          <a:lstStyle/>
          <a:p>
            <a:r>
              <a:rPr lang="en-US" sz="1400" dirty="0" err="1">
                <a:solidFill>
                  <a:schemeClr val="bg1"/>
                </a:solidFill>
              </a:rPr>
              <a:t>fit@hcmus</a:t>
            </a:r>
            <a:r>
              <a:rPr lang="en-US" sz="1400" dirty="0">
                <a:solidFill>
                  <a:schemeClr val="bg1"/>
                </a:solidFill>
              </a:rPr>
              <a:t> | www.fit.hcmus.edu.vn</a:t>
            </a:r>
          </a:p>
        </p:txBody>
      </p:sp>
    </p:spTree>
    <p:extLst>
      <p:ext uri="{BB962C8B-B14F-4D97-AF65-F5344CB8AC3E}">
        <p14:creationId xmlns:p14="http://schemas.microsoft.com/office/powerpoint/2010/main" val="2004256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6887" y="251840"/>
            <a:ext cx="6156204" cy="659422"/>
          </a:xfrm>
        </p:spPr>
        <p:txBody>
          <a:bodyPr>
            <a:normAutofit/>
          </a:bodyPr>
          <a:lstStyle/>
          <a:p>
            <a:r>
              <a:rPr lang="en-US" dirty="0"/>
              <a:t>QUY TRÌNH BẢO VỆ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394604" y="791905"/>
            <a:ext cx="11380460" cy="5274189"/>
          </a:xfrm>
        </p:spPr>
        <p:txBody>
          <a:bodyPr>
            <a:normAutofit lnSpcReduction="10000"/>
          </a:bodyPr>
          <a:lstStyle/>
          <a:p>
            <a:r>
              <a:rPr lang="en-US" sz="2700" dirty="0">
                <a:latin typeface="+mn-lt"/>
                <a:cs typeface="Calibri" panose="020F0502020204030204" pitchFamily="34" charset="0"/>
              </a:rPr>
              <a:t>Theo dõi thông báo trên website khoa về </a:t>
            </a:r>
            <a:r>
              <a:rPr lang="en-US" sz="2700" dirty="0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thời </a:t>
            </a:r>
            <a:r>
              <a:rPr lang="en-US" sz="2700" dirty="0" err="1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gian</a:t>
            </a:r>
            <a:r>
              <a:rPr lang="en-US" sz="2700" dirty="0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, </a:t>
            </a:r>
            <a:r>
              <a:rPr lang="en-US" sz="2700" dirty="0" err="1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thứ</a:t>
            </a:r>
            <a:r>
              <a:rPr lang="en-US" sz="2700" dirty="0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2700" dirty="0" err="1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tự</a:t>
            </a:r>
            <a:r>
              <a:rPr lang="en-US" sz="2700" dirty="0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2700" dirty="0" err="1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bảo</a:t>
            </a:r>
            <a:r>
              <a:rPr lang="en-US" sz="2700" dirty="0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2700" dirty="0" err="1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vệ</a:t>
            </a:r>
            <a:r>
              <a:rPr lang="en-US" sz="2700" dirty="0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2700" dirty="0" err="1">
                <a:latin typeface="+mn-lt"/>
                <a:cs typeface="Calibri" panose="020F0502020204030204" pitchFamily="34" charset="0"/>
              </a:rPr>
              <a:t>và</a:t>
            </a:r>
            <a:r>
              <a:rPr lang="en-US" sz="27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sz="2700" dirty="0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GV </a:t>
            </a:r>
            <a:r>
              <a:rPr lang="en-US" sz="2700" dirty="0" err="1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phản</a:t>
            </a:r>
            <a:r>
              <a:rPr lang="en-US" sz="2700" dirty="0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2700" dirty="0" err="1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biện</a:t>
            </a:r>
            <a:r>
              <a:rPr lang="en-US" sz="2700" dirty="0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.</a:t>
            </a:r>
          </a:p>
          <a:p>
            <a:r>
              <a:rPr lang="en-US" sz="2700" dirty="0" err="1">
                <a:latin typeface="+mn-lt"/>
                <a:cs typeface="Calibri" panose="020F0502020204030204" pitchFamily="34" charset="0"/>
              </a:rPr>
              <a:t>Nộp</a:t>
            </a:r>
            <a:r>
              <a:rPr lang="en-US" sz="27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sz="2700" dirty="0" err="1">
                <a:latin typeface="+mn-lt"/>
                <a:cs typeface="Calibri" panose="020F0502020204030204" pitchFamily="34" charset="0"/>
              </a:rPr>
              <a:t>đơn</a:t>
            </a:r>
            <a:r>
              <a:rPr lang="en-US" sz="27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sz="2700" dirty="0" err="1">
                <a:latin typeface="+mn-lt"/>
                <a:cs typeface="Calibri" panose="020F0502020204030204" pitchFamily="34" charset="0"/>
              </a:rPr>
              <a:t>đăng</a:t>
            </a:r>
            <a:r>
              <a:rPr lang="en-US" sz="27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sz="2700" dirty="0" err="1">
                <a:latin typeface="+mn-lt"/>
                <a:cs typeface="Calibri" panose="020F0502020204030204" pitchFamily="34" charset="0"/>
              </a:rPr>
              <a:t>ký</a:t>
            </a:r>
            <a:r>
              <a:rPr lang="en-US" sz="2700" dirty="0">
                <a:latin typeface="+mn-lt"/>
                <a:cs typeface="Calibri" panose="020F0502020204030204" pitchFamily="34" charset="0"/>
              </a:rPr>
              <a:t> + </a:t>
            </a:r>
            <a:r>
              <a:rPr lang="en-US" sz="2700" dirty="0" err="1">
                <a:latin typeface="+mn-lt"/>
                <a:cs typeface="Calibri" panose="020F0502020204030204" pitchFamily="34" charset="0"/>
              </a:rPr>
              <a:t>quyển</a:t>
            </a:r>
            <a:r>
              <a:rPr lang="en-US" sz="27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sz="2700" dirty="0" err="1">
                <a:latin typeface="+mn-lt"/>
                <a:cs typeface="Calibri" panose="020F0502020204030204" pitchFamily="34" charset="0"/>
              </a:rPr>
              <a:t>bìa</a:t>
            </a:r>
            <a:r>
              <a:rPr lang="en-US" sz="27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sz="2700" dirty="0" err="1">
                <a:latin typeface="+mn-lt"/>
                <a:cs typeface="Calibri" panose="020F0502020204030204" pitchFamily="34" charset="0"/>
              </a:rPr>
              <a:t>mềm</a:t>
            </a:r>
            <a:r>
              <a:rPr lang="en-US" sz="27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sz="2700" dirty="0" err="1">
                <a:latin typeface="+mn-lt"/>
                <a:cs typeface="Calibri" panose="020F0502020204030204" pitchFamily="34" charset="0"/>
              </a:rPr>
              <a:t>trước</a:t>
            </a:r>
            <a:r>
              <a:rPr lang="en-US" sz="27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sz="2700" dirty="0" err="1">
                <a:latin typeface="+mn-lt"/>
                <a:cs typeface="Calibri" panose="020F0502020204030204" pitchFamily="34" charset="0"/>
              </a:rPr>
              <a:t>bảo</a:t>
            </a:r>
            <a:r>
              <a:rPr lang="en-US" sz="27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sz="2700" dirty="0" err="1">
                <a:latin typeface="+mn-lt"/>
                <a:cs typeface="Calibri" panose="020F0502020204030204" pitchFamily="34" charset="0"/>
              </a:rPr>
              <a:t>vệ</a:t>
            </a:r>
            <a:r>
              <a:rPr lang="en-US" sz="2700" dirty="0">
                <a:latin typeface="+mn-lt"/>
                <a:cs typeface="Calibri" panose="020F0502020204030204" pitchFamily="34" charset="0"/>
              </a:rPr>
              <a:t>: </a:t>
            </a:r>
            <a:r>
              <a:rPr lang="en-US" sz="2700" dirty="0" err="1">
                <a:latin typeface="+mn-lt"/>
                <a:cs typeface="Calibri" panose="020F0502020204030204" pitchFamily="34" charset="0"/>
              </a:rPr>
              <a:t>ngày</a:t>
            </a:r>
            <a:r>
              <a:rPr lang="en-US" sz="27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sz="2700" b="1" dirty="0">
                <a:latin typeface="+mn-lt"/>
                <a:cs typeface="Calibri" panose="020F0502020204030204" pitchFamily="34" charset="0"/>
              </a:rPr>
              <a:t>20/07/2023</a:t>
            </a:r>
          </a:p>
          <a:p>
            <a:r>
              <a:rPr lang="en-US" sz="2700" dirty="0" err="1">
                <a:latin typeface="+mn-lt"/>
                <a:cs typeface="Calibri" panose="020F0502020204030204" pitchFamily="34" charset="0"/>
              </a:rPr>
              <a:t>Nộp</a:t>
            </a:r>
            <a:r>
              <a:rPr lang="en-US" sz="2700" dirty="0">
                <a:latin typeface="+mn-lt"/>
                <a:cs typeface="Calibri" panose="020F0502020204030204" pitchFamily="34" charset="0"/>
              </a:rPr>
              <a:t> file </a:t>
            </a:r>
            <a:r>
              <a:rPr lang="en-US" sz="2700" dirty="0" err="1">
                <a:latin typeface="+mn-lt"/>
                <a:cs typeface="Calibri" panose="020F0502020204030204" pitchFamily="34" charset="0"/>
              </a:rPr>
              <a:t>mềm</a:t>
            </a:r>
            <a:r>
              <a:rPr lang="en-US" sz="27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sz="2700" dirty="0" err="1">
                <a:latin typeface="+mn-lt"/>
                <a:cs typeface="Calibri" panose="020F0502020204030204" pitchFamily="34" charset="0"/>
              </a:rPr>
              <a:t>trước</a:t>
            </a:r>
            <a:r>
              <a:rPr lang="en-US" sz="27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sz="2700" dirty="0" err="1">
                <a:latin typeface="+mn-lt"/>
                <a:cs typeface="Calibri" panose="020F0502020204030204" pitchFamily="34" charset="0"/>
              </a:rPr>
              <a:t>bảo</a:t>
            </a:r>
            <a:r>
              <a:rPr lang="en-US" sz="27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sz="2700" dirty="0" err="1">
                <a:latin typeface="+mn-lt"/>
                <a:cs typeface="Calibri" panose="020F0502020204030204" pitchFamily="34" charset="0"/>
              </a:rPr>
              <a:t>vệ</a:t>
            </a:r>
            <a:r>
              <a:rPr lang="en-US" sz="2700" dirty="0">
                <a:latin typeface="+mn-lt"/>
                <a:cs typeface="Calibri" panose="020F0502020204030204" pitchFamily="34" charset="0"/>
              </a:rPr>
              <a:t>:</a:t>
            </a:r>
            <a:r>
              <a:rPr lang="en-US" sz="2700" b="1" dirty="0">
                <a:latin typeface="+mn-lt"/>
                <a:cs typeface="Calibri" panose="020F0502020204030204" pitchFamily="34" charset="0"/>
              </a:rPr>
              <a:t> 01/08/2023</a:t>
            </a:r>
          </a:p>
          <a:p>
            <a:r>
              <a:rPr lang="vi-VN" sz="2700" dirty="0">
                <a:latin typeface="+mn-lt"/>
                <a:cs typeface="Calibri" panose="020F0502020204030204" pitchFamily="34" charset="0"/>
              </a:rPr>
              <a:t>SV xem </a:t>
            </a:r>
            <a:r>
              <a:rPr lang="vi-VN" sz="2700" b="0" i="0" dirty="0">
                <a:solidFill>
                  <a:schemeClr val="tx1"/>
                </a:solidFill>
                <a:effectLst/>
                <a:latin typeface="+mn-lt"/>
                <a:cs typeface="Calibri" panose="020F0502020204030204" pitchFamily="34" charset="0"/>
              </a:rPr>
              <a:t>mẫu hướng dẫn và trình bày báo cáo đề tài tại</a:t>
            </a:r>
            <a:r>
              <a:rPr lang="nl-NL" sz="1600" b="0" i="0" dirty="0">
                <a:solidFill>
                  <a:srgbClr val="000000"/>
                </a:solidFill>
                <a:effectLst/>
                <a:latin typeface="+mn-lt"/>
              </a:rPr>
              <a:t>:</a:t>
            </a:r>
            <a:r>
              <a:rPr lang="vi-VN" sz="1600" b="0" i="0" dirty="0"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lang="nl-NL" sz="2700" b="0" i="0" u="none" strike="noStrike" dirty="0">
                <a:solidFill>
                  <a:srgbClr val="0C3678"/>
                </a:solidFill>
                <a:effectLst/>
                <a:latin typeface="+mn-lt"/>
                <a:cs typeface="Calibri" panose="020F0502020204030204" pitchFamily="34" charset="0"/>
                <a:hlinkClick r:id="rId2"/>
              </a:rPr>
              <a:t>https://www.ctdb.hcmus.edu.vn/vi/bieu-mau/huong-dan-chung/</a:t>
            </a:r>
            <a:r>
              <a:rPr lang="vi-VN" sz="2700" i="1" u="none" strike="noStrike" dirty="0">
                <a:solidFill>
                  <a:srgbClr val="0070C0"/>
                </a:solidFill>
                <a:latin typeface="+mn-lt"/>
                <a:cs typeface="Calibri" panose="020F0502020204030204" pitchFamily="34" charset="0"/>
              </a:rPr>
              <a:t>.</a:t>
            </a:r>
            <a:endParaRPr lang="vi-VN" sz="2700" i="1" dirty="0">
              <a:solidFill>
                <a:schemeClr val="tx1"/>
              </a:solidFill>
              <a:latin typeface="+mn-lt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vi-VN" sz="2700" b="0" i="0" dirty="0">
                <a:solidFill>
                  <a:schemeClr val="tx1"/>
                </a:solidFill>
                <a:effectLst/>
                <a:latin typeface="+mn-lt"/>
                <a:cs typeface="Calibri" panose="020F0502020204030204" pitchFamily="34" charset="0"/>
              </a:rPr>
              <a:t>Các mẫu cần lưu ý:</a:t>
            </a:r>
          </a:p>
          <a:p>
            <a:pPr marL="1257300" lvl="2" indent="-342900" algn="just">
              <a:buFont typeface="Wingdings" panose="05000000000000000000" pitchFamily="2" charset="2"/>
              <a:buChar char="ü"/>
            </a:pPr>
            <a:r>
              <a:rPr lang="vi-VN" sz="2200" b="0" i="0" dirty="0">
                <a:solidFill>
                  <a:schemeClr val="tx1"/>
                </a:solidFill>
                <a:effectLst/>
                <a:latin typeface="+mn-lt"/>
                <a:cs typeface="Calibri" panose="020F0502020204030204" pitchFamily="34" charset="0"/>
              </a:rPr>
              <a:t>Các tiêu chí đánh giá KLTN-TTTN-TTDATN 2022</a:t>
            </a:r>
          </a:p>
          <a:p>
            <a:pPr marL="1257300" lvl="2" indent="-342900" algn="just">
              <a:buFont typeface="Wingdings" panose="05000000000000000000" pitchFamily="2" charset="2"/>
              <a:buChar char="ü"/>
            </a:pPr>
            <a:r>
              <a:rPr lang="vi-VN" sz="2200" b="0" i="0" dirty="0">
                <a:solidFill>
                  <a:schemeClr val="tx1"/>
                </a:solidFill>
                <a:effectLst/>
                <a:latin typeface="+mn-lt"/>
                <a:cs typeface="Calibri" panose="020F0502020204030204" pitchFamily="34" charset="0"/>
              </a:rPr>
              <a:t>Quy định trình bày KLTN/TTTN/TTDATN</a:t>
            </a:r>
          </a:p>
          <a:p>
            <a:pPr marL="1257300" lvl="2" indent="-342900" algn="just">
              <a:buFont typeface="Wingdings" panose="05000000000000000000" pitchFamily="2" charset="2"/>
              <a:buChar char="ü"/>
            </a:pPr>
            <a:r>
              <a:rPr lang="vi-VN" sz="2200" b="0" i="0" dirty="0">
                <a:solidFill>
                  <a:schemeClr val="tx1"/>
                </a:solidFill>
                <a:effectLst/>
                <a:latin typeface="+mn-lt"/>
                <a:cs typeface="Calibri" panose="020F0502020204030204" pitchFamily="34" charset="0"/>
              </a:rPr>
              <a:t>Hướng dẫn mẫu báo cáo KLTN-TTTN-TTDATN 2020 LaTeX</a:t>
            </a:r>
          </a:p>
          <a:p>
            <a:pPr marL="1257300" lvl="2" indent="-342900" algn="just">
              <a:buFont typeface="Wingdings" panose="05000000000000000000" pitchFamily="2" charset="2"/>
              <a:buChar char="ü"/>
            </a:pPr>
            <a:r>
              <a:rPr lang="vi-VN" sz="2200" b="0" i="0" dirty="0">
                <a:solidFill>
                  <a:schemeClr val="tx1"/>
                </a:solidFill>
                <a:effectLst/>
                <a:latin typeface="+mn-lt"/>
                <a:cs typeface="Calibri" panose="020F0502020204030204" pitchFamily="34" charset="0"/>
              </a:rPr>
              <a:t>Hướng dẫn báo cáo và trình bày Thực tập dự án tốt nghiệp_2022</a:t>
            </a:r>
          </a:p>
          <a:p>
            <a:pPr marL="1257300" lvl="2" indent="-342900" algn="just">
              <a:buFont typeface="Wingdings" panose="05000000000000000000" pitchFamily="2" charset="2"/>
              <a:buChar char="ü"/>
            </a:pPr>
            <a:r>
              <a:rPr lang="vi-VN" sz="2200" b="0" i="1" dirty="0">
                <a:solidFill>
                  <a:schemeClr val="tx1"/>
                </a:solidFill>
                <a:effectLst/>
                <a:latin typeface="+mn-lt"/>
                <a:cs typeface="Calibri" panose="020F0502020204030204" pitchFamily="34" charset="0"/>
              </a:rPr>
              <a:t>Tham khảo thêm: Hướng dẫn viết và trình bày KLTN-TTTN-ĐATN 2023</a:t>
            </a:r>
            <a:endParaRPr lang="vi-VN" sz="2200" b="0" i="0" dirty="0">
              <a:solidFill>
                <a:schemeClr val="tx1"/>
              </a:solidFill>
              <a:effectLst/>
              <a:latin typeface="+mn-lt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B5033A2B-702A-4A39-AA74-FA259D443EA2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9DD2C-2592-8F45-FD25-0F01A4C3293F}"/>
              </a:ext>
            </a:extLst>
          </p:cNvPr>
          <p:cNvSpPr txBox="1">
            <a:spLocks/>
          </p:cNvSpPr>
          <p:nvPr/>
        </p:nvSpPr>
        <p:spPr>
          <a:xfrm>
            <a:off x="62144" y="6356350"/>
            <a:ext cx="31877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z="1400">
                <a:solidFill>
                  <a:schemeClr val="bg1"/>
                </a:solidFill>
              </a:rPr>
              <a:t>fit@hcmus | www.fit.hcmus.edu.vn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472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420" y="423595"/>
            <a:ext cx="5910020" cy="694592"/>
          </a:xfrm>
        </p:spPr>
        <p:txBody>
          <a:bodyPr>
            <a:normAutofit/>
          </a:bodyPr>
          <a:lstStyle/>
          <a:p>
            <a:r>
              <a:rPr lang="en-US" dirty="0"/>
              <a:t>TRƯỚC BUỔI BẢO VỆ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353682" y="1471439"/>
            <a:ext cx="11447253" cy="374259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>
                <a:latin typeface="+mn-lt"/>
              </a:rPr>
              <a:t>Liên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hệ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với</a:t>
            </a:r>
            <a:r>
              <a:rPr lang="en-US" dirty="0">
                <a:latin typeface="+mn-lt"/>
              </a:rPr>
              <a:t> GVPB </a:t>
            </a:r>
            <a:r>
              <a:rPr lang="en-US" dirty="0" err="1">
                <a:latin typeface="+mn-lt"/>
              </a:rPr>
              <a:t>ngay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khi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biết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thông</a:t>
            </a:r>
            <a:r>
              <a:rPr lang="en-US" dirty="0">
                <a:latin typeface="+mn-lt"/>
              </a:rPr>
              <a:t> tin. </a:t>
            </a:r>
            <a:r>
              <a:rPr lang="en-US" dirty="0" err="1">
                <a:solidFill>
                  <a:srgbClr val="FF0000"/>
                </a:solidFill>
                <a:latin typeface="+mn-lt"/>
              </a:rPr>
              <a:t>Nếu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n-lt"/>
              </a:rPr>
              <a:t>không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n-lt"/>
              </a:rPr>
              <a:t>gặp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GVPB tr</a:t>
            </a:r>
            <a:r>
              <a:rPr lang="vi-VN" dirty="0">
                <a:solidFill>
                  <a:srgbClr val="FF0000"/>
                </a:solidFill>
                <a:latin typeface="+mn-lt"/>
              </a:rPr>
              <a:t>ư</a:t>
            </a:r>
            <a:r>
              <a:rPr lang="en-US" dirty="0" err="1">
                <a:solidFill>
                  <a:srgbClr val="FF0000"/>
                </a:solidFill>
                <a:latin typeface="+mn-lt"/>
              </a:rPr>
              <a:t>ớc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bảo vệ thì Khoa sẽ HỦY bảo vệ và SV phải nhận </a:t>
            </a:r>
            <a:r>
              <a:rPr lang="en-US" dirty="0" err="1">
                <a:solidFill>
                  <a:srgbClr val="FF0000"/>
                </a:solidFill>
                <a:latin typeface="+mn-lt"/>
              </a:rPr>
              <a:t>điểm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0.</a:t>
            </a:r>
          </a:p>
          <a:p>
            <a:pPr>
              <a:lnSpc>
                <a:spcPct val="150000"/>
              </a:lnSpc>
            </a:pPr>
            <a:r>
              <a:rPr lang="en-US" dirty="0" err="1">
                <a:latin typeface="+mn-lt"/>
              </a:rPr>
              <a:t>Sửa</a:t>
            </a:r>
            <a:r>
              <a:rPr lang="en-US" dirty="0">
                <a:latin typeface="+mn-lt"/>
              </a:rPr>
              <a:t> và </a:t>
            </a:r>
            <a:r>
              <a:rPr lang="en-US" dirty="0" err="1">
                <a:latin typeface="+mn-lt"/>
              </a:rPr>
              <a:t>bổ</a:t>
            </a:r>
            <a:r>
              <a:rPr lang="en-US" dirty="0">
                <a:latin typeface="+mn-lt"/>
              </a:rPr>
              <a:t> sung báo cáo </a:t>
            </a:r>
            <a:r>
              <a:rPr lang="en-US" dirty="0" err="1">
                <a:latin typeface="+mn-lt"/>
              </a:rPr>
              <a:t>theo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góp</a:t>
            </a:r>
            <a:r>
              <a:rPr lang="en-US" dirty="0">
                <a:latin typeface="+mn-lt"/>
              </a:rPr>
              <a:t> ý của GVPB (GVPB đánh giá thông qua </a:t>
            </a:r>
            <a:r>
              <a:rPr lang="en-US" dirty="0" err="1">
                <a:latin typeface="+mn-lt"/>
              </a:rPr>
              <a:t>thái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độ</a:t>
            </a:r>
            <a:r>
              <a:rPr lang="en-US" dirty="0">
                <a:latin typeface="+mn-lt"/>
              </a:rPr>
              <a:t> và cách làm việc).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B5033A2B-702A-4A39-AA74-FA259D443EA2}" type="slidenum">
              <a:rPr lang="en-US" smtClean="0"/>
              <a:t>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F20D1D-17D3-1057-6F0F-C519DAD58082}"/>
              </a:ext>
            </a:extLst>
          </p:cNvPr>
          <p:cNvSpPr txBox="1">
            <a:spLocks/>
          </p:cNvSpPr>
          <p:nvPr/>
        </p:nvSpPr>
        <p:spPr>
          <a:xfrm>
            <a:off x="62144" y="6356350"/>
            <a:ext cx="31877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z="1400">
                <a:solidFill>
                  <a:schemeClr val="bg1"/>
                </a:solidFill>
              </a:rPr>
              <a:t>fit@hcmus | www.fit.hcmus.edu.vn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563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7301" y="422032"/>
            <a:ext cx="5004413" cy="633045"/>
          </a:xfrm>
        </p:spPr>
        <p:txBody>
          <a:bodyPr>
            <a:normAutofit/>
          </a:bodyPr>
          <a:lstStyle/>
          <a:p>
            <a:r>
              <a:rPr lang="en-US" dirty="0"/>
              <a:t>CÔNG TÁC CHUẨN BỊ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739810" y="1210353"/>
            <a:ext cx="10712380" cy="377571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dirty="0" err="1">
                <a:solidFill>
                  <a:srgbClr val="FF0000"/>
                </a:solidFill>
                <a:latin typeface="+mn-lt"/>
              </a:rPr>
              <a:t>Chuẩn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n-lt"/>
              </a:rPr>
              <a:t>bị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USB </a:t>
            </a:r>
            <a:r>
              <a:rPr lang="en-US" dirty="0" err="1">
                <a:solidFill>
                  <a:srgbClr val="FF0000"/>
                </a:solidFill>
                <a:latin typeface="+mn-lt"/>
              </a:rPr>
              <a:t>lưu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n-lt"/>
              </a:rPr>
              <a:t>dữ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n-lt"/>
              </a:rPr>
              <a:t>liệu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backup.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FF0000"/>
                </a:solidFill>
                <a:latin typeface="+mn-lt"/>
              </a:rPr>
              <a:t>Quay video demo trước, </a:t>
            </a:r>
            <a:r>
              <a:rPr lang="en-US" dirty="0" err="1">
                <a:solidFill>
                  <a:srgbClr val="FF0000"/>
                </a:solidFill>
                <a:latin typeface="+mn-lt"/>
              </a:rPr>
              <a:t>tránh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các </a:t>
            </a:r>
            <a:r>
              <a:rPr lang="en-US" dirty="0" err="1">
                <a:solidFill>
                  <a:srgbClr val="FF0000"/>
                </a:solidFill>
                <a:latin typeface="+mn-lt"/>
              </a:rPr>
              <a:t>sự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n-lt"/>
              </a:rPr>
              <a:t>cố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về </a:t>
            </a:r>
            <a:r>
              <a:rPr lang="en-US" dirty="0" err="1">
                <a:solidFill>
                  <a:srgbClr val="FF0000"/>
                </a:solidFill>
                <a:latin typeface="+mn-lt"/>
              </a:rPr>
              <a:t>kỹ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n-lt"/>
              </a:rPr>
              <a:t>thuật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dirty="0" err="1">
                <a:solidFill>
                  <a:srgbClr val="FF0000"/>
                </a:solidFill>
                <a:latin typeface="+mn-lt"/>
              </a:rPr>
              <a:t>Trong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n-lt"/>
              </a:rPr>
              <a:t>nhóm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n-lt"/>
              </a:rPr>
              <a:t>nên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n-lt"/>
              </a:rPr>
              <a:t>phân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chia </a:t>
            </a:r>
            <a:r>
              <a:rPr lang="en-US" dirty="0" err="1">
                <a:solidFill>
                  <a:srgbClr val="FF0000"/>
                </a:solidFill>
                <a:latin typeface="+mn-lt"/>
              </a:rPr>
              <a:t>mỗi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n-lt"/>
              </a:rPr>
              <a:t>bạn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n-lt"/>
              </a:rPr>
              <a:t>đều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n-lt"/>
              </a:rPr>
              <a:t>phải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n-lt"/>
              </a:rPr>
              <a:t>trình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n-lt"/>
              </a:rPr>
              <a:t>bày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vi-VN" dirty="0">
                <a:latin typeface="+mn-lt"/>
              </a:rPr>
              <a:t>Mang </a:t>
            </a:r>
            <a:r>
              <a:rPr lang="en-US" dirty="0" err="1">
                <a:latin typeface="+mn-lt"/>
              </a:rPr>
              <a:t>ít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nhất</a:t>
            </a:r>
            <a:r>
              <a:rPr lang="en-US" dirty="0">
                <a:latin typeface="+mn-lt"/>
              </a:rPr>
              <a:t> 2 </a:t>
            </a:r>
            <a:r>
              <a:rPr lang="vi-VN" dirty="0">
                <a:latin typeface="+mn-lt"/>
              </a:rPr>
              <a:t>laptop </a:t>
            </a:r>
            <a:r>
              <a:rPr lang="vi-VN" i="1" dirty="0">
                <a:latin typeface="+mn-lt"/>
              </a:rPr>
              <a:t>(</a:t>
            </a:r>
            <a:r>
              <a:rPr lang="en-US" i="1" dirty="0">
                <a:latin typeface="+mn-lt"/>
              </a:rPr>
              <a:t>để </a:t>
            </a:r>
            <a:r>
              <a:rPr lang="vi-VN" i="1" dirty="0">
                <a:latin typeface="+mn-lt"/>
              </a:rPr>
              <a:t>dự phòng)</a:t>
            </a:r>
            <a:r>
              <a:rPr lang="vi-VN" dirty="0">
                <a:latin typeface="+mn-lt"/>
              </a:rPr>
              <a:t>, băng keo dán</a:t>
            </a:r>
            <a:r>
              <a:rPr lang="en-US" dirty="0">
                <a:latin typeface="+mn-lt"/>
              </a:rPr>
              <a:t>/</a:t>
            </a:r>
            <a:r>
              <a:rPr lang="en-US" dirty="0" err="1">
                <a:latin typeface="+mn-lt"/>
              </a:rPr>
              <a:t>dây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treo</a:t>
            </a:r>
            <a:r>
              <a:rPr lang="vi-VN" dirty="0">
                <a:latin typeface="+mn-lt"/>
              </a:rPr>
              <a:t> poster</a:t>
            </a:r>
            <a:r>
              <a:rPr lang="en-US" dirty="0">
                <a:latin typeface="+mn-lt"/>
              </a:rPr>
              <a:t> (</a:t>
            </a:r>
            <a:r>
              <a:rPr lang="en-US" dirty="0" err="1">
                <a:latin typeface="+mn-lt"/>
              </a:rPr>
              <a:t>đối</a:t>
            </a:r>
            <a:r>
              <a:rPr lang="en-US" dirty="0">
                <a:latin typeface="+mn-lt"/>
              </a:rPr>
              <a:t> với các đề tài TTDATN)</a:t>
            </a:r>
            <a:r>
              <a:rPr lang="vi-VN" dirty="0">
                <a:latin typeface="+mn-lt"/>
              </a:rPr>
              <a:t> liên hệ các cô BPGV để nhận;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B5033A2B-702A-4A39-AA74-FA259D443EA2}" type="slidenum">
              <a:rPr lang="en-US" smtClean="0"/>
              <a:t>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8CAD45-9258-9334-3240-26ABA4C4CF72}"/>
              </a:ext>
            </a:extLst>
          </p:cNvPr>
          <p:cNvSpPr txBox="1">
            <a:spLocks/>
          </p:cNvSpPr>
          <p:nvPr/>
        </p:nvSpPr>
        <p:spPr>
          <a:xfrm>
            <a:off x="62144" y="6356350"/>
            <a:ext cx="31877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z="1400">
                <a:solidFill>
                  <a:schemeClr val="bg1"/>
                </a:solidFill>
              </a:rPr>
              <a:t>fit@hcmus | www.fit.hcmus.edu.vn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57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9550" y="474188"/>
            <a:ext cx="6428767" cy="641838"/>
          </a:xfrm>
        </p:spPr>
        <p:txBody>
          <a:bodyPr>
            <a:normAutofit/>
          </a:bodyPr>
          <a:lstStyle/>
          <a:p>
            <a:r>
              <a:rPr lang="en-US" dirty="0"/>
              <a:t>BÁO CÁO TRƯỚC HỘI ĐỒNG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439947" y="1116026"/>
            <a:ext cx="11300179" cy="49839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u="sng" spc="20" dirty="0" err="1">
                <a:solidFill>
                  <a:schemeClr val="accent6">
                    <a:lumMod val="50000"/>
                  </a:schemeClr>
                </a:solidFill>
                <a:latin typeface="+mn-lt"/>
              </a:rPr>
              <a:t>Khóa</a:t>
            </a:r>
            <a:r>
              <a:rPr lang="en-US" sz="3600" b="1" u="sng" spc="2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u="sng" spc="20" dirty="0" err="1">
                <a:solidFill>
                  <a:schemeClr val="accent6">
                    <a:lumMod val="50000"/>
                  </a:schemeClr>
                </a:solidFill>
                <a:latin typeface="+mn-lt"/>
              </a:rPr>
              <a:t>luận</a:t>
            </a:r>
            <a:r>
              <a:rPr lang="en-US" sz="3600" b="1" u="sng" spc="2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u="sng" spc="20" dirty="0" err="1">
                <a:solidFill>
                  <a:schemeClr val="accent6">
                    <a:lumMod val="50000"/>
                  </a:schemeClr>
                </a:solidFill>
                <a:latin typeface="+mn-lt"/>
              </a:rPr>
              <a:t>tốt</a:t>
            </a:r>
            <a:r>
              <a:rPr lang="en-US" sz="3600" b="1" u="sng" spc="2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u="sng" spc="20" dirty="0" err="1">
                <a:solidFill>
                  <a:schemeClr val="accent6">
                    <a:lumMod val="50000"/>
                  </a:schemeClr>
                </a:solidFill>
                <a:latin typeface="+mn-lt"/>
              </a:rPr>
              <a:t>nghiệp</a:t>
            </a:r>
            <a:r>
              <a:rPr lang="en-US" sz="3600" b="1" u="sng" spc="2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/ </a:t>
            </a:r>
            <a:r>
              <a:rPr lang="en-US" sz="3600" b="1" u="sng" spc="20" dirty="0" err="1">
                <a:solidFill>
                  <a:schemeClr val="accent6">
                    <a:lumMod val="50000"/>
                  </a:schemeClr>
                </a:solidFill>
                <a:latin typeface="+mn-lt"/>
              </a:rPr>
              <a:t>Thực</a:t>
            </a:r>
            <a:r>
              <a:rPr lang="en-US" sz="3600" b="1" u="sng" spc="2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u="sng" spc="20" dirty="0" err="1">
                <a:solidFill>
                  <a:schemeClr val="accent6">
                    <a:lumMod val="50000"/>
                  </a:schemeClr>
                </a:solidFill>
                <a:latin typeface="+mn-lt"/>
              </a:rPr>
              <a:t>tập</a:t>
            </a:r>
            <a:r>
              <a:rPr lang="en-US" sz="3600" b="1" u="sng" spc="2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u="sng" spc="20" dirty="0" err="1">
                <a:solidFill>
                  <a:schemeClr val="accent6">
                    <a:lumMod val="50000"/>
                  </a:schemeClr>
                </a:solidFill>
                <a:latin typeface="+mn-lt"/>
              </a:rPr>
              <a:t>tốt</a:t>
            </a:r>
            <a:r>
              <a:rPr lang="en-US" sz="3600" b="1" u="sng" spc="2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u="sng" spc="20" dirty="0" err="1">
                <a:solidFill>
                  <a:schemeClr val="accent6">
                    <a:lumMod val="50000"/>
                  </a:schemeClr>
                </a:solidFill>
                <a:latin typeface="+mn-lt"/>
              </a:rPr>
              <a:t>nghiệp</a:t>
            </a:r>
            <a:endParaRPr lang="en-US" sz="3600" b="1" u="sng" spc="20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b="1" dirty="0">
                <a:solidFill>
                  <a:srgbClr val="FF0000"/>
                </a:solidFill>
                <a:latin typeface="+mn-lt"/>
              </a:rPr>
              <a:t>Trình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bày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báo cáo bằng slide </a:t>
            </a:r>
            <a:r>
              <a:rPr lang="en-US" sz="2800" dirty="0">
                <a:solidFill>
                  <a:srgbClr val="FF0000"/>
                </a:solidFill>
                <a:latin typeface="+mn-lt"/>
              </a:rPr>
              <a:t>(10-15 Slide).</a:t>
            </a:r>
            <a:endParaRPr lang="en-US" sz="2800" dirty="0">
              <a:latin typeface="+mn-lt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b="1" dirty="0">
                <a:latin typeface="+mn-lt"/>
              </a:rPr>
              <a:t>Thời </a:t>
            </a:r>
            <a:r>
              <a:rPr lang="en-US" sz="2800" b="1" dirty="0" err="1">
                <a:latin typeface="+mn-lt"/>
              </a:rPr>
              <a:t>gian</a:t>
            </a:r>
            <a:r>
              <a:rPr lang="en-US" sz="2800" b="1" dirty="0">
                <a:latin typeface="+mn-lt"/>
              </a:rPr>
              <a:t> báo cáo: </a:t>
            </a:r>
            <a:r>
              <a:rPr lang="en-US" sz="2800" dirty="0">
                <a:latin typeface="+mn-lt"/>
              </a:rPr>
              <a:t>15 </a:t>
            </a:r>
            <a:r>
              <a:rPr lang="en-US" sz="2800" dirty="0" err="1">
                <a:latin typeface="+mn-lt"/>
              </a:rPr>
              <a:t>phút</a:t>
            </a:r>
            <a:r>
              <a:rPr lang="en-US" sz="2800" dirty="0">
                <a:latin typeface="+mn-lt"/>
              </a:rPr>
              <a:t> + hỏi </a:t>
            </a:r>
            <a:r>
              <a:rPr lang="en-US" sz="2800" dirty="0" err="1">
                <a:latin typeface="+mn-lt"/>
              </a:rPr>
              <a:t>đáp</a:t>
            </a:r>
            <a:r>
              <a:rPr lang="en-US" sz="2800" dirty="0">
                <a:latin typeface="+mn-lt"/>
              </a:rPr>
              <a:t> 15 </a:t>
            </a:r>
            <a:r>
              <a:rPr lang="en-US" sz="2800" dirty="0" err="1">
                <a:latin typeface="+mn-lt"/>
              </a:rPr>
              <a:t>phút</a:t>
            </a:r>
            <a:r>
              <a:rPr lang="en-US" sz="2800" dirty="0">
                <a:latin typeface="+mn-lt"/>
              </a:rPr>
              <a:t>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b="1" dirty="0">
                <a:latin typeface="+mn-lt"/>
              </a:rPr>
              <a:t>Nội dung slide: </a:t>
            </a:r>
            <a:r>
              <a:rPr lang="en-US" sz="2800" dirty="0">
                <a:latin typeface="+mn-lt"/>
              </a:rPr>
              <a:t>cô </a:t>
            </a:r>
            <a:r>
              <a:rPr lang="en-US" sz="2800" dirty="0" err="1">
                <a:latin typeface="+mn-lt"/>
              </a:rPr>
              <a:t>đọng</a:t>
            </a:r>
            <a:r>
              <a:rPr lang="en-US" sz="2800" dirty="0">
                <a:latin typeface="+mn-lt"/>
              </a:rPr>
              <a:t>, </a:t>
            </a:r>
            <a:r>
              <a:rPr lang="en-US" sz="2800" dirty="0" err="1">
                <a:latin typeface="+mn-lt"/>
              </a:rPr>
              <a:t>súc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tích</a:t>
            </a:r>
            <a:r>
              <a:rPr lang="en-US" sz="2800" dirty="0">
                <a:latin typeface="+mn-lt"/>
              </a:rPr>
              <a:t>, </a:t>
            </a:r>
            <a:r>
              <a:rPr lang="en-US" sz="2800" dirty="0" err="1">
                <a:latin typeface="+mn-lt"/>
              </a:rPr>
              <a:t>ưu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tiên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sử</a:t>
            </a:r>
            <a:r>
              <a:rPr lang="en-US" sz="2800" dirty="0">
                <a:latin typeface="+mn-lt"/>
              </a:rPr>
              <a:t> dụng hình ảnh và </a:t>
            </a:r>
            <a:r>
              <a:rPr lang="en-US" sz="2800" dirty="0" err="1">
                <a:latin typeface="+mn-lt"/>
              </a:rPr>
              <a:t>sơ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đồ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minh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họa</a:t>
            </a:r>
            <a:r>
              <a:rPr lang="en-US" sz="2800" dirty="0">
                <a:latin typeface="+mn-lt"/>
              </a:rPr>
              <a:t>.</a:t>
            </a:r>
            <a:endParaRPr lang="en-US" sz="2800" dirty="0">
              <a:solidFill>
                <a:srgbClr val="FF0000"/>
              </a:solidFill>
              <a:latin typeface="+mn-lt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b="1" dirty="0" err="1">
                <a:latin typeface="+mn-lt"/>
              </a:rPr>
              <a:t>Cấu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trúc</a:t>
            </a:r>
            <a:r>
              <a:rPr lang="en-US" sz="2800" b="1" dirty="0">
                <a:latin typeface="+mn-lt"/>
              </a:rPr>
              <a:t> slide: </a:t>
            </a:r>
            <a:r>
              <a:rPr lang="en-US" sz="2800" dirty="0" err="1">
                <a:latin typeface="+mn-lt"/>
              </a:rPr>
              <a:t>giống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như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cấu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trúc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của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cuốn</a:t>
            </a:r>
            <a:r>
              <a:rPr lang="en-US" sz="2800" dirty="0">
                <a:latin typeface="+mn-lt"/>
              </a:rPr>
              <a:t> (</a:t>
            </a:r>
            <a:r>
              <a:rPr lang="en-US" sz="2800" dirty="0" err="1">
                <a:latin typeface="+mn-lt"/>
              </a:rPr>
              <a:t>phần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giới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thiệu</a:t>
            </a:r>
            <a:r>
              <a:rPr lang="en-US" sz="2800" dirty="0">
                <a:latin typeface="+mn-lt"/>
              </a:rPr>
              <a:t>, </a:t>
            </a:r>
            <a:r>
              <a:rPr lang="en-US" sz="2800" dirty="0" err="1">
                <a:latin typeface="+mn-lt"/>
              </a:rPr>
              <a:t>động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cơ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thực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hiện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đề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tài</a:t>
            </a:r>
            <a:r>
              <a:rPr lang="en-US" sz="2800" dirty="0">
                <a:latin typeface="+mn-lt"/>
              </a:rPr>
              <a:t>, </a:t>
            </a:r>
            <a:r>
              <a:rPr lang="en-US" sz="2800" dirty="0" err="1">
                <a:latin typeface="+mn-lt"/>
              </a:rPr>
              <a:t>nội</a:t>
            </a:r>
            <a:r>
              <a:rPr lang="en-US" sz="2800" dirty="0">
                <a:latin typeface="+mn-lt"/>
              </a:rPr>
              <a:t> dung </a:t>
            </a:r>
            <a:r>
              <a:rPr lang="en-US" sz="2800" dirty="0" err="1">
                <a:latin typeface="+mn-lt"/>
              </a:rPr>
              <a:t>từng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phần</a:t>
            </a:r>
            <a:r>
              <a:rPr lang="en-US" sz="2800" dirty="0">
                <a:latin typeface="+mn-lt"/>
              </a:rPr>
              <a:t>, </a:t>
            </a:r>
            <a:r>
              <a:rPr lang="en-US" sz="2800" dirty="0" err="1">
                <a:latin typeface="+mn-lt"/>
              </a:rPr>
              <a:t>kết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luận</a:t>
            </a:r>
            <a:r>
              <a:rPr lang="en-US" sz="2800" dirty="0">
                <a:latin typeface="+mn-lt"/>
              </a:rPr>
              <a:t>), </a:t>
            </a:r>
            <a:r>
              <a:rPr lang="en-US" sz="2800" dirty="0" err="1">
                <a:latin typeface="+mn-lt"/>
              </a:rPr>
              <a:t>đảm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bảo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hội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đồng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theo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dõi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rõ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ràng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và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dễ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hiểu</a:t>
            </a:r>
            <a:r>
              <a:rPr lang="en-US" sz="2800" dirty="0">
                <a:latin typeface="+mn-lt"/>
              </a:rPr>
              <a:t>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dirty="0" err="1">
                <a:latin typeface="+mn-lt"/>
              </a:rPr>
              <a:t>Mỗi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nhóm</a:t>
            </a:r>
            <a:r>
              <a:rPr lang="en-US" sz="2800" dirty="0">
                <a:latin typeface="+mn-lt"/>
              </a:rPr>
              <a:t> in 5 </a:t>
            </a:r>
            <a:r>
              <a:rPr lang="en-US" sz="2800" dirty="0" err="1">
                <a:latin typeface="+mn-lt"/>
              </a:rPr>
              <a:t>bộ</a:t>
            </a:r>
            <a:r>
              <a:rPr lang="en-US" sz="2800" dirty="0">
                <a:latin typeface="+mn-lt"/>
              </a:rPr>
              <a:t> slide </a:t>
            </a:r>
            <a:r>
              <a:rPr lang="en-US" sz="2800" dirty="0" err="1">
                <a:latin typeface="+mn-lt"/>
              </a:rPr>
              <a:t>để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hội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đồng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tiện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theo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dõi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khi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cần</a:t>
            </a:r>
            <a:r>
              <a:rPr lang="en-US" sz="2800" dirty="0">
                <a:latin typeface="+mn-lt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B5033A2B-702A-4A39-AA74-FA259D443EA2}" type="slidenum">
              <a:rPr lang="en-US" smtClean="0"/>
              <a:t>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A62D70-22DA-7FBA-B9AF-9A13A1B7AD33}"/>
              </a:ext>
            </a:extLst>
          </p:cNvPr>
          <p:cNvSpPr txBox="1">
            <a:spLocks/>
          </p:cNvSpPr>
          <p:nvPr/>
        </p:nvSpPr>
        <p:spPr>
          <a:xfrm>
            <a:off x="62144" y="6356350"/>
            <a:ext cx="31877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z="1400">
                <a:solidFill>
                  <a:schemeClr val="bg1"/>
                </a:solidFill>
              </a:rPr>
              <a:t>fit@hcmus | www.fit.hcmus.edu.vn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650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997" y="431734"/>
            <a:ext cx="6428767" cy="641838"/>
          </a:xfrm>
        </p:spPr>
        <p:txBody>
          <a:bodyPr>
            <a:normAutofit/>
          </a:bodyPr>
          <a:lstStyle/>
          <a:p>
            <a:r>
              <a:rPr lang="en-US" dirty="0"/>
              <a:t>BÁO CÁO TRƯỚC HỘI ĐỒNG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587997" y="1140070"/>
            <a:ext cx="11338560" cy="47547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u="sng" spc="20" dirty="0" err="1">
                <a:solidFill>
                  <a:schemeClr val="accent6">
                    <a:lumMod val="50000"/>
                  </a:schemeClr>
                </a:solidFill>
                <a:latin typeface="+mn-lt"/>
              </a:rPr>
              <a:t>Thực</a:t>
            </a:r>
            <a:r>
              <a:rPr lang="en-US" sz="3600" b="1" u="sng" spc="2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u="sng" spc="20" dirty="0" err="1">
                <a:solidFill>
                  <a:schemeClr val="accent6">
                    <a:lumMod val="50000"/>
                  </a:schemeClr>
                </a:solidFill>
                <a:latin typeface="+mn-lt"/>
              </a:rPr>
              <a:t>tập</a:t>
            </a:r>
            <a:r>
              <a:rPr lang="en-US" sz="3600" b="1" u="sng" spc="2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u="sng" spc="20" dirty="0" err="1">
                <a:solidFill>
                  <a:schemeClr val="accent6">
                    <a:lumMod val="50000"/>
                  </a:schemeClr>
                </a:solidFill>
                <a:latin typeface="+mn-lt"/>
              </a:rPr>
              <a:t>dự</a:t>
            </a:r>
            <a:r>
              <a:rPr lang="en-US" sz="3600" b="1" u="sng" spc="2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u="sng" spc="20" dirty="0" err="1">
                <a:solidFill>
                  <a:schemeClr val="accent6">
                    <a:lumMod val="50000"/>
                  </a:schemeClr>
                </a:solidFill>
                <a:latin typeface="+mn-lt"/>
              </a:rPr>
              <a:t>án</a:t>
            </a:r>
            <a:r>
              <a:rPr lang="en-US" sz="3600" b="1" u="sng" spc="2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u="sng" spc="20" dirty="0" err="1">
                <a:solidFill>
                  <a:schemeClr val="accent6">
                    <a:lumMod val="50000"/>
                  </a:schemeClr>
                </a:solidFill>
                <a:latin typeface="+mn-lt"/>
              </a:rPr>
              <a:t>tốt</a:t>
            </a:r>
            <a:r>
              <a:rPr lang="en-US" sz="3600" b="1" u="sng" spc="2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u="sng" spc="20" dirty="0" err="1">
                <a:solidFill>
                  <a:schemeClr val="accent6">
                    <a:lumMod val="50000"/>
                  </a:schemeClr>
                </a:solidFill>
                <a:latin typeface="+mn-lt"/>
              </a:rPr>
              <a:t>nghiệp</a:t>
            </a:r>
            <a:r>
              <a:rPr lang="en-US" sz="3600" b="1" u="sng" spc="2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Trình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bày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báo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cáo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bằng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Poster: </a:t>
            </a:r>
            <a:r>
              <a:rPr lang="vi-VN" sz="2800" b="1" dirty="0">
                <a:latin typeface="+mn-lt"/>
              </a:rPr>
              <a:t>Khuyến khích in poster chất liệu Hiflex </a:t>
            </a:r>
            <a:r>
              <a:rPr lang="vi-VN" sz="2800" dirty="0">
                <a:latin typeface="+mn-lt"/>
              </a:rPr>
              <a:t>khổ A0, đóng 2 khoen để treo/dán</a:t>
            </a:r>
            <a:r>
              <a:rPr lang="en-US" sz="2800" dirty="0">
                <a:latin typeface="+mn-lt"/>
              </a:rPr>
              <a:t> ở </a:t>
            </a:r>
            <a:r>
              <a:rPr lang="en-US" sz="2800" dirty="0" err="1">
                <a:latin typeface="+mn-lt"/>
              </a:rPr>
              <a:t>phòng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bảo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vệ</a:t>
            </a:r>
            <a:r>
              <a:rPr lang="vi-VN" sz="2800" dirty="0">
                <a:latin typeface="+mn-lt"/>
              </a:rPr>
              <a:t>;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b="1" dirty="0">
                <a:latin typeface="+mn-lt"/>
              </a:rPr>
              <a:t>Thời </a:t>
            </a:r>
            <a:r>
              <a:rPr lang="en-US" sz="2800" b="1" dirty="0" err="1">
                <a:latin typeface="+mn-lt"/>
              </a:rPr>
              <a:t>gian</a:t>
            </a:r>
            <a:r>
              <a:rPr lang="en-US" sz="2800" b="1" dirty="0">
                <a:latin typeface="+mn-lt"/>
              </a:rPr>
              <a:t> báo cáo: </a:t>
            </a:r>
            <a:r>
              <a:rPr lang="en-US" sz="2800" dirty="0">
                <a:latin typeface="+mn-lt"/>
              </a:rPr>
              <a:t>15 </a:t>
            </a:r>
            <a:r>
              <a:rPr lang="en-US" sz="2800" dirty="0" err="1">
                <a:latin typeface="+mn-lt"/>
              </a:rPr>
              <a:t>phút</a:t>
            </a:r>
            <a:r>
              <a:rPr lang="en-US" sz="2800" dirty="0">
                <a:latin typeface="+mn-lt"/>
              </a:rPr>
              <a:t> + hỏi </a:t>
            </a:r>
            <a:r>
              <a:rPr lang="en-US" sz="2800" dirty="0" err="1">
                <a:latin typeface="+mn-lt"/>
              </a:rPr>
              <a:t>đáp</a:t>
            </a:r>
            <a:r>
              <a:rPr lang="en-US" sz="2800" dirty="0">
                <a:latin typeface="+mn-lt"/>
              </a:rPr>
              <a:t> 15 </a:t>
            </a:r>
            <a:r>
              <a:rPr lang="en-US" sz="2800" dirty="0" err="1">
                <a:latin typeface="+mn-lt"/>
              </a:rPr>
              <a:t>phút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dirty="0">
                <a:solidFill>
                  <a:schemeClr val="tx1"/>
                </a:solidFill>
                <a:latin typeface="+mn-lt"/>
              </a:rPr>
              <a:t>Cách trình </a:t>
            </a:r>
            <a:r>
              <a:rPr lang="en-US" sz="2800" dirty="0" err="1">
                <a:solidFill>
                  <a:schemeClr val="tx1"/>
                </a:solidFill>
                <a:latin typeface="+mn-lt"/>
              </a:rPr>
              <a:t>bày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 Poster các bạn xem tại: </a:t>
            </a:r>
            <a:r>
              <a:rPr lang="vi-VN" sz="2800" b="0" i="1" u="none" strike="noStrike" dirty="0">
                <a:solidFill>
                  <a:srgbClr val="0070C0"/>
                </a:solidFill>
                <a:effectLst/>
                <a:latin typeface="+mn-lt"/>
                <a:cs typeface="Calibri" panose="020F0502020204030204" pitchFamily="34" charset="0"/>
              </a:rPr>
              <a:t>https://www.ctda.hcmus.edu.vn/wp-content/uploads/2022/08/2022-Huong-dan-bao-cao-Thuc-tap-du-an-tot-nghiep-1.pdf</a:t>
            </a:r>
            <a:endParaRPr lang="en-US" sz="2800" i="1" dirty="0">
              <a:solidFill>
                <a:srgbClr val="0070C0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B5033A2B-702A-4A39-AA74-FA259D443EA2}" type="slidenum">
              <a:rPr lang="en-US" smtClean="0"/>
              <a:t>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36C234-4F43-30FD-441F-C1EC75321A59}"/>
              </a:ext>
            </a:extLst>
          </p:cNvPr>
          <p:cNvSpPr txBox="1">
            <a:spLocks/>
          </p:cNvSpPr>
          <p:nvPr/>
        </p:nvSpPr>
        <p:spPr>
          <a:xfrm>
            <a:off x="62144" y="6356350"/>
            <a:ext cx="31877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z="1400">
                <a:solidFill>
                  <a:schemeClr val="bg1"/>
                </a:solidFill>
              </a:rPr>
              <a:t>fit@hcmus | www.fit.hcmus.edu.vn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006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0627" y="609550"/>
            <a:ext cx="7837111" cy="580058"/>
          </a:xfrm>
        </p:spPr>
        <p:txBody>
          <a:bodyPr>
            <a:normAutofit fontScale="90000"/>
          </a:bodyPr>
          <a:lstStyle/>
          <a:p>
            <a:r>
              <a:rPr lang="en-US" dirty="0"/>
              <a:t>NHỮNG L</a:t>
            </a:r>
            <a:r>
              <a:rPr lang="vi-VN" dirty="0"/>
              <a:t>Ư</a:t>
            </a:r>
            <a:r>
              <a:rPr lang="en-US" dirty="0"/>
              <a:t>U Ý TRONG BUỔI BẢO VỆ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685800" y="1312983"/>
            <a:ext cx="11231880" cy="4691577"/>
          </a:xfrm>
        </p:spPr>
        <p:txBody>
          <a:bodyPr>
            <a:normAutofit/>
          </a:bodyPr>
          <a:lstStyle/>
          <a:p>
            <a:r>
              <a:rPr lang="en-US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Tuân</a:t>
            </a:r>
            <a:r>
              <a:rPr lang="en-US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thủ</a:t>
            </a:r>
            <a:r>
              <a:rPr lang="en-US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quy</a:t>
            </a:r>
            <a:r>
              <a:rPr lang="en-US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định</a:t>
            </a:r>
            <a:r>
              <a:rPr lang="en-US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của</a:t>
            </a:r>
            <a:r>
              <a:rPr lang="en-US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Hội</a:t>
            </a:r>
            <a:r>
              <a:rPr lang="en-US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đồng</a:t>
            </a:r>
            <a:r>
              <a:rPr lang="en-US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.</a:t>
            </a:r>
          </a:p>
          <a:p>
            <a:r>
              <a:rPr lang="en-US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Trang </a:t>
            </a:r>
            <a:r>
              <a:rPr lang="en-US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phục</a:t>
            </a:r>
            <a:r>
              <a:rPr lang="en-US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lịch</a:t>
            </a:r>
            <a:r>
              <a:rPr lang="en-US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sự</a:t>
            </a:r>
            <a:r>
              <a:rPr lang="en-US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, </a:t>
            </a:r>
            <a:r>
              <a:rPr lang="en-US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tác</a:t>
            </a:r>
            <a:r>
              <a:rPr lang="en-US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phong</a:t>
            </a:r>
            <a:r>
              <a:rPr lang="en-US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nghiêm</a:t>
            </a:r>
            <a:r>
              <a:rPr lang="en-US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túc</a:t>
            </a:r>
            <a:r>
              <a:rPr lang="en-US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, </a:t>
            </a:r>
            <a:r>
              <a:rPr lang="en-US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trình</a:t>
            </a:r>
            <a:r>
              <a:rPr lang="en-US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bày</a:t>
            </a:r>
            <a:r>
              <a:rPr lang="en-US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rõ</a:t>
            </a:r>
            <a:r>
              <a:rPr lang="en-US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ràng</a:t>
            </a:r>
            <a:r>
              <a:rPr lang="en-US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, </a:t>
            </a:r>
            <a:r>
              <a:rPr lang="en-US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mạch</a:t>
            </a:r>
            <a:r>
              <a:rPr lang="en-US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lạc</a:t>
            </a:r>
            <a:r>
              <a:rPr lang="en-US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, </a:t>
            </a:r>
            <a:r>
              <a:rPr lang="en-US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tránh</a:t>
            </a:r>
            <a:r>
              <a:rPr lang="en-US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nói</a:t>
            </a:r>
            <a:r>
              <a:rPr lang="en-US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nhanh</a:t>
            </a:r>
            <a:r>
              <a:rPr lang="en-US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Nam: </a:t>
            </a:r>
            <a:r>
              <a:rPr lang="en-US" sz="2800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áo</a:t>
            </a:r>
            <a:r>
              <a:rPr lang="en-US" sz="2800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sơ</a:t>
            </a:r>
            <a:r>
              <a:rPr lang="en-US" sz="2800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mi + </a:t>
            </a:r>
            <a:r>
              <a:rPr lang="en-US" sz="2800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quần</a:t>
            </a:r>
            <a:r>
              <a:rPr lang="en-US" sz="2800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tối</a:t>
            </a:r>
            <a:r>
              <a:rPr lang="en-US" sz="2800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màu</a:t>
            </a:r>
            <a:r>
              <a:rPr lang="en-US" sz="2800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+ </a:t>
            </a:r>
            <a:r>
              <a:rPr lang="en-US" sz="2800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đóng</a:t>
            </a:r>
            <a:r>
              <a:rPr lang="en-US" sz="2800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thùng</a:t>
            </a:r>
            <a:r>
              <a:rPr lang="en-US" sz="2800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+ </a:t>
            </a:r>
            <a:r>
              <a:rPr lang="en-US" sz="2800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tóc</a:t>
            </a:r>
            <a:r>
              <a:rPr lang="en-US" sz="2800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gọn</a:t>
            </a:r>
            <a:r>
              <a:rPr lang="en-US" sz="2800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gàng</a:t>
            </a:r>
            <a:r>
              <a:rPr lang="en-US" sz="2800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+ </a:t>
            </a:r>
            <a:r>
              <a:rPr lang="en-US" sz="2800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mang</a:t>
            </a:r>
            <a:r>
              <a:rPr lang="en-US" sz="2800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giày</a:t>
            </a:r>
            <a:r>
              <a:rPr lang="en-US" sz="2800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/ sandal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Nữ</a:t>
            </a:r>
            <a:r>
              <a:rPr lang="en-US" sz="2800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: </a:t>
            </a:r>
            <a:r>
              <a:rPr lang="en-US" sz="2800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áo</a:t>
            </a:r>
            <a:r>
              <a:rPr lang="en-US" sz="2800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sơ</a:t>
            </a:r>
            <a:r>
              <a:rPr lang="en-US" sz="2800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mi + </a:t>
            </a:r>
            <a:r>
              <a:rPr lang="en-US" sz="2800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quần</a:t>
            </a:r>
            <a:r>
              <a:rPr lang="en-US" sz="2800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/ </a:t>
            </a:r>
            <a:r>
              <a:rPr lang="en-US" sz="2800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váy</a:t>
            </a:r>
            <a:r>
              <a:rPr lang="en-US" sz="2800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tối</a:t>
            </a:r>
            <a:r>
              <a:rPr lang="en-US" sz="2800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màu</a:t>
            </a:r>
            <a:r>
              <a:rPr lang="en-US" sz="2800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+ </a:t>
            </a:r>
            <a:r>
              <a:rPr lang="en-US" sz="2800" dirty="0" err="1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giày</a:t>
            </a:r>
            <a:r>
              <a:rPr lang="en-US" sz="2800" dirty="0"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/ sandal</a:t>
            </a:r>
          </a:p>
          <a:p>
            <a:r>
              <a:rPr lang="en-US" dirty="0" err="1">
                <a:solidFill>
                  <a:srgbClr val="FF0000"/>
                </a:solidFill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Ghi</a:t>
            </a:r>
            <a:r>
              <a:rPr lang="en-US" dirty="0">
                <a:solidFill>
                  <a:srgbClr val="FF0000"/>
                </a:solidFill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chép</a:t>
            </a:r>
            <a:r>
              <a:rPr lang="en-US" dirty="0">
                <a:solidFill>
                  <a:srgbClr val="FF0000"/>
                </a:solidFill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lại</a:t>
            </a:r>
            <a:r>
              <a:rPr lang="en-US" dirty="0">
                <a:solidFill>
                  <a:srgbClr val="FF0000"/>
                </a:solidFill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các</a:t>
            </a:r>
            <a:r>
              <a:rPr lang="en-US" dirty="0">
                <a:solidFill>
                  <a:srgbClr val="FF0000"/>
                </a:solidFill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góp</a:t>
            </a:r>
            <a:r>
              <a:rPr lang="en-US" dirty="0">
                <a:solidFill>
                  <a:srgbClr val="FF0000"/>
                </a:solidFill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ý </a:t>
            </a:r>
            <a:r>
              <a:rPr lang="en-US" dirty="0" err="1">
                <a:solidFill>
                  <a:srgbClr val="FF0000"/>
                </a:solidFill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cần</a:t>
            </a:r>
            <a:r>
              <a:rPr lang="en-US" dirty="0">
                <a:solidFill>
                  <a:srgbClr val="FF0000"/>
                </a:solidFill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chỉnh</a:t>
            </a:r>
            <a:r>
              <a:rPr lang="en-US" dirty="0">
                <a:solidFill>
                  <a:srgbClr val="FF0000"/>
                </a:solidFill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sửa</a:t>
            </a:r>
            <a:r>
              <a:rPr lang="en-US" dirty="0">
                <a:solidFill>
                  <a:srgbClr val="FF0000"/>
                </a:solidFill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của</a:t>
            </a:r>
            <a:r>
              <a:rPr lang="en-US" dirty="0">
                <a:solidFill>
                  <a:srgbClr val="FF0000"/>
                </a:solidFill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các</a:t>
            </a:r>
            <a:r>
              <a:rPr lang="en-US" dirty="0">
                <a:solidFill>
                  <a:srgbClr val="FF0000"/>
                </a:solidFill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thành</a:t>
            </a:r>
            <a:r>
              <a:rPr lang="en-US" dirty="0">
                <a:solidFill>
                  <a:srgbClr val="FF0000"/>
                </a:solidFill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viên</a:t>
            </a:r>
            <a:r>
              <a:rPr lang="en-US" dirty="0">
                <a:solidFill>
                  <a:srgbClr val="FF0000"/>
                </a:solidFill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trong</a:t>
            </a:r>
            <a:r>
              <a:rPr lang="en-US" dirty="0">
                <a:solidFill>
                  <a:srgbClr val="FF0000"/>
                </a:solidFill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Hội</a:t>
            </a:r>
            <a:r>
              <a:rPr lang="en-US" dirty="0">
                <a:solidFill>
                  <a:srgbClr val="FF0000"/>
                </a:solidFill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đồng</a:t>
            </a:r>
            <a:r>
              <a:rPr lang="en-US" dirty="0">
                <a:solidFill>
                  <a:srgbClr val="FF0000"/>
                </a:solidFill>
                <a:latin typeface="+mn-lt"/>
                <a:ea typeface="BrushScript" panose="02020500000000000000" pitchFamily="18" charset="-93"/>
                <a:cs typeface="Calibri" panose="020F0502020204030204" pitchFamily="34" charset="0"/>
              </a:rPr>
              <a:t>.</a:t>
            </a:r>
            <a:endParaRPr lang="vi-VN" dirty="0">
              <a:latin typeface="+mn-lt"/>
              <a:ea typeface="BrushScript" panose="02020500000000000000" pitchFamily="18" charset="-93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rushScript" panose="02020500000000000000" pitchFamily="18" charset="-93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B5033A2B-702A-4A39-AA74-FA259D443EA2}" type="slidenum">
              <a:rPr lang="en-US" smtClean="0"/>
              <a:t>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A2910F-9476-AB3E-FF24-1ABE762D40AA}"/>
              </a:ext>
            </a:extLst>
          </p:cNvPr>
          <p:cNvSpPr txBox="1">
            <a:spLocks/>
          </p:cNvSpPr>
          <p:nvPr/>
        </p:nvSpPr>
        <p:spPr>
          <a:xfrm>
            <a:off x="62144" y="6356350"/>
            <a:ext cx="31877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z="1400">
                <a:solidFill>
                  <a:schemeClr val="bg1"/>
                </a:solidFill>
              </a:rPr>
              <a:t>fit@hcmus | www.fit.hcmus.edu.vn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39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3809" y="565550"/>
            <a:ext cx="5778135" cy="694592"/>
          </a:xfrm>
        </p:spPr>
        <p:txBody>
          <a:bodyPr>
            <a:normAutofit/>
          </a:bodyPr>
          <a:lstStyle/>
          <a:p>
            <a:r>
              <a:rPr lang="en-US" dirty="0"/>
              <a:t>KẾT THÚC BUỔI BẢO VỆ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445698" y="1334740"/>
            <a:ext cx="11300604" cy="4188519"/>
          </a:xfrm>
        </p:spPr>
        <p:txBody>
          <a:bodyPr>
            <a:normAutofit/>
          </a:bodyPr>
          <a:lstStyle/>
          <a:p>
            <a:r>
              <a:rPr lang="en-US" dirty="0" err="1">
                <a:latin typeface="+mn-lt"/>
              </a:rPr>
              <a:t>Chỉnh</a:t>
            </a:r>
            <a:r>
              <a:rPr lang="en-US" dirty="0">
                <a:latin typeface="+mn-lt"/>
              </a:rPr>
              <a:t> sửa cuốn báo cáo đề tài </a:t>
            </a:r>
            <a:r>
              <a:rPr lang="en-US" dirty="0" err="1">
                <a:latin typeface="+mn-lt"/>
              </a:rPr>
              <a:t>theo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góp</a:t>
            </a:r>
            <a:r>
              <a:rPr lang="en-US" dirty="0">
                <a:latin typeface="+mn-lt"/>
              </a:rPr>
              <a:t> ý của </a:t>
            </a:r>
            <a:r>
              <a:rPr lang="en-US" dirty="0" err="1">
                <a:latin typeface="+mn-lt"/>
              </a:rPr>
              <a:t>Hội</a:t>
            </a:r>
            <a:r>
              <a:rPr lang="en-US" dirty="0">
                <a:latin typeface="+mn-lt"/>
              </a:rPr>
              <a:t> đồng.</a:t>
            </a:r>
          </a:p>
          <a:p>
            <a:r>
              <a:rPr lang="en-US" dirty="0">
                <a:latin typeface="+mn-lt"/>
              </a:rPr>
              <a:t>Nhận bản nhận xét của GVHD và GVPB </a:t>
            </a:r>
            <a:r>
              <a:rPr lang="en-US" dirty="0" err="1">
                <a:latin typeface="+mn-lt"/>
              </a:rPr>
              <a:t>theo</a:t>
            </a:r>
            <a:r>
              <a:rPr lang="en-US" dirty="0">
                <a:latin typeface="+mn-lt"/>
              </a:rPr>
              <a:t> thông báo của giáo vụ.</a:t>
            </a:r>
          </a:p>
          <a:p>
            <a:r>
              <a:rPr lang="en-US" dirty="0">
                <a:solidFill>
                  <a:srgbClr val="FF0000"/>
                </a:solidFill>
                <a:latin typeface="+mn-lt"/>
              </a:rPr>
              <a:t>Nộp cuốn báo cáo cuối </a:t>
            </a:r>
            <a:r>
              <a:rPr lang="en-US" dirty="0" err="1">
                <a:solidFill>
                  <a:srgbClr val="FF0000"/>
                </a:solidFill>
                <a:latin typeface="+mn-lt"/>
              </a:rPr>
              <a:t>cùng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, thông tin </a:t>
            </a:r>
            <a:r>
              <a:rPr lang="en-US" dirty="0" err="1">
                <a:solidFill>
                  <a:srgbClr val="FF0000"/>
                </a:solidFill>
                <a:latin typeface="+mn-lt"/>
              </a:rPr>
              <a:t>tóm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n-lt"/>
              </a:rPr>
              <a:t>tắt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đề tài và Poster (</a:t>
            </a:r>
            <a:r>
              <a:rPr lang="en-US" dirty="0" err="1">
                <a:solidFill>
                  <a:srgbClr val="FF0000"/>
                </a:solidFill>
                <a:latin typeface="+mn-lt"/>
              </a:rPr>
              <a:t>đối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với đề tài TTDATN) </a:t>
            </a:r>
            <a:r>
              <a:rPr lang="en-US" dirty="0" err="1">
                <a:solidFill>
                  <a:srgbClr val="FF0000"/>
                </a:solidFill>
                <a:latin typeface="+mn-lt"/>
              </a:rPr>
              <a:t>theo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quy trình thông báo trên Website Khoa.</a:t>
            </a:r>
            <a:r>
              <a:rPr lang="vi-VN" b="0" i="0" dirty="0">
                <a:solidFill>
                  <a:srgbClr val="FF0000"/>
                </a:solidFill>
                <a:effectLst/>
                <a:latin typeface="+mn-lt"/>
              </a:rPr>
              <a:t> </a:t>
            </a:r>
            <a:r>
              <a:rPr lang="vi-VN" b="1" dirty="0">
                <a:solidFill>
                  <a:srgbClr val="FF0000"/>
                </a:solidFill>
                <a:latin typeface="+mn-lt"/>
              </a:rPr>
              <a:t>Điểm chỉ được công nhận</a:t>
            </a:r>
            <a:r>
              <a:rPr lang="vi-VN" dirty="0">
                <a:solidFill>
                  <a:srgbClr val="FF0000"/>
                </a:solidFill>
                <a:latin typeface="+mn-lt"/>
              </a:rPr>
              <a:t> khi SV hoàn thành và nộp cuốn SAU BẢO VỆ đúng quy trình, đúng thời hạn. Nếu SV không thực hiện đúng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yêu cầu, </a:t>
            </a:r>
            <a:r>
              <a:rPr lang="vi-VN" dirty="0">
                <a:solidFill>
                  <a:srgbClr val="FF0000"/>
                </a:solidFill>
                <a:latin typeface="+mn-lt"/>
              </a:rPr>
              <a:t>Khoa sẽ </a:t>
            </a:r>
            <a:r>
              <a:rPr lang="vi-VN" b="1" dirty="0">
                <a:solidFill>
                  <a:srgbClr val="FF0000"/>
                </a:solidFill>
                <a:latin typeface="+mn-lt"/>
              </a:rPr>
              <a:t>HỦY kết quả bảo vệ</a:t>
            </a:r>
            <a:r>
              <a:rPr lang="vi-VN" dirty="0">
                <a:solidFill>
                  <a:srgbClr val="FF0000"/>
                </a:solidFill>
                <a:latin typeface="+mn-lt"/>
              </a:rPr>
              <a:t>.</a:t>
            </a:r>
          </a:p>
          <a:p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B5033A2B-702A-4A39-AA74-FA259D443EA2}" type="slidenum">
              <a:rPr lang="en-US" smtClean="0"/>
              <a:t>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97B37C-DEBA-630F-F901-EB5E67AE518D}"/>
              </a:ext>
            </a:extLst>
          </p:cNvPr>
          <p:cNvSpPr txBox="1">
            <a:spLocks/>
          </p:cNvSpPr>
          <p:nvPr/>
        </p:nvSpPr>
        <p:spPr>
          <a:xfrm>
            <a:off x="62144" y="6356350"/>
            <a:ext cx="31877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z="1400">
                <a:solidFill>
                  <a:schemeClr val="bg1"/>
                </a:solidFill>
              </a:rPr>
              <a:t>fit@hcmus | www.fit.hcmus.edu.vn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402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C8A20D-18C6-EF2E-B20A-FC5C74A25F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646238"/>
            <a:ext cx="10515600" cy="2166637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6000" b="1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+mn-lt"/>
              </a:rPr>
              <a:t>Chúc</a:t>
            </a:r>
            <a:r>
              <a:rPr lang="en-US" sz="6000" b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+mn-lt"/>
              </a:rPr>
              <a:t> các bạn đạt </a:t>
            </a:r>
            <a:r>
              <a:rPr lang="en-US" sz="6000" b="1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+mn-lt"/>
              </a:rPr>
              <a:t>kết</a:t>
            </a:r>
            <a:r>
              <a:rPr lang="en-US" sz="6000" b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+mn-lt"/>
              </a:rPr>
              <a:t> quả </a:t>
            </a:r>
            <a:r>
              <a:rPr lang="en-US" sz="6000" b="1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+mn-lt"/>
              </a:rPr>
              <a:t>cao</a:t>
            </a:r>
            <a:r>
              <a:rPr lang="en-US" sz="6000" b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+mn-lt"/>
              </a:rPr>
              <a:t> trong </a:t>
            </a:r>
            <a:r>
              <a:rPr lang="en-US" sz="6000" b="1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+mn-lt"/>
              </a:rPr>
              <a:t>buổi</a:t>
            </a:r>
            <a:r>
              <a:rPr lang="en-US" sz="6000" b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+mn-lt"/>
              </a:rPr>
              <a:t> báo cáo của mình!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9136B3-056B-B749-686C-D863324E66A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B5033A2B-702A-4A39-AA74-FA259D443EA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141643"/>
      </p:ext>
    </p:extLst>
  </p:cSld>
  <p:clrMapOvr>
    <a:masterClrMapping/>
  </p:clrMapOvr>
</p:sld>
</file>

<file path=ppt/theme/theme1.xml><?xml version="1.0" encoding="utf-8"?>
<a:theme xmlns:a="http://schemas.openxmlformats.org/drawingml/2006/main" name="2021-FITHCMUS-Slide Templat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1-FITHCMUS-Slide Template" id="{B13C0F89-29C5-4F4A-8FA8-F65F9F1B158F}" vid="{29A409B2-77A5-254D-B095-C4F885F421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2021-FITHCMUS-Slide Template</Template>
  <TotalTime>1306</TotalTime>
  <Words>804</Words>
  <Application>Microsoft Office PowerPoint</Application>
  <PresentationFormat>Widescreen</PresentationFormat>
  <Paragraphs>60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Candara</vt:lpstr>
      <vt:lpstr>Courier New</vt:lpstr>
      <vt:lpstr>Wingdings</vt:lpstr>
      <vt:lpstr>2021-FITHCMUS-Slide Template</vt:lpstr>
      <vt:lpstr>HƯỚNG DẪN BẢO VỆ KLTN/TTTN/TTDATN Khoá 2019 - Đợt 1 </vt:lpstr>
      <vt:lpstr>QUY TRÌNH BẢO VỆ</vt:lpstr>
      <vt:lpstr>TRƯỚC BUỔI BẢO VỆ</vt:lpstr>
      <vt:lpstr>CÔNG TÁC CHUẨN BỊ</vt:lpstr>
      <vt:lpstr>BÁO CÁO TRƯỚC HỘI ĐỒNG</vt:lpstr>
      <vt:lpstr>BÁO CÁO TRƯỚC HỘI ĐỒNG</vt:lpstr>
      <vt:lpstr>NHỮNG LƯU Ý TRONG BUỔI BẢO VỆ</vt:lpstr>
      <vt:lpstr>KẾT THÚC BUỔI BẢO VỆ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HƯỚNG DẪN BẢO VỆ KHÓA LUẬN TỐT NGHIỆP</dc:title>
  <dc:creator>Giao vu Khoa CNTT</dc:creator>
  <cp:lastModifiedBy>Nghia Nguyen</cp:lastModifiedBy>
  <cp:revision>72</cp:revision>
  <cp:lastPrinted>2019-02-27T07:42:08Z</cp:lastPrinted>
  <dcterms:created xsi:type="dcterms:W3CDTF">2018-01-10T07:56:14Z</dcterms:created>
  <dcterms:modified xsi:type="dcterms:W3CDTF">2023-07-17T08:28:08Z</dcterms:modified>
</cp:coreProperties>
</file>