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9296400" cy="688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238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FAF6515-E129-4818-99D5-26EABB0DEAD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889187D-1D2D-45C2-BBC4-C10B80987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2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328A5D3-563F-43C6-9CF9-99D109627C2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4450" y="860425"/>
            <a:ext cx="4127500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11872"/>
            <a:ext cx="7437120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B645893-ADED-49FC-AE6A-0AF3AD9F0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4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000"/>
              <a:buFont typeface="Candara"/>
              <a:buNone/>
              <a:defRPr sz="5000" b="1" i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/>
                <a:ea typeface="Candara"/>
                <a:cs typeface="Candara"/>
                <a:sym typeface="Canda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7" name="Google Shape;17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607D9B6-F196-4E60-8F57-1A39DC891B67}" type="datetime1">
              <a:rPr lang="en-US" smtClean="0"/>
              <a:t>7/17/2023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96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body" idx="1"/>
          </p:nvPr>
        </p:nvSpPr>
        <p:spPr>
          <a:xfrm>
            <a:off x="838200" y="1646238"/>
            <a:ext cx="10515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72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2800"/>
              <a:buFont typeface="Courier New" panose="02070309020205020404" pitchFamily="49" charset="0"/>
              <a:buChar char="o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24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Google Shape;24;p27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32FC8E9-3184-476D-B543-A19B4DFEC19D}" type="datetime1">
              <a:rPr lang="en-US" smtClean="0"/>
              <a:t>7/17/2023</a:t>
            </a:fld>
            <a:endParaRPr lang="en-US"/>
          </a:p>
        </p:txBody>
      </p:sp>
      <p:sp>
        <p:nvSpPr>
          <p:cNvPr id="25" name="Google Shape;25;p27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26" name="Google Shape;26;p27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7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8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6F22E94-5405-4EF1-AA1F-CB98DE984F86}" type="datetime1">
              <a:rPr lang="en-US" smtClean="0"/>
              <a:t>7/17/2023</a:t>
            </a:fld>
            <a:endParaRPr lang="en-US"/>
          </a:p>
        </p:txBody>
      </p:sp>
      <p:sp>
        <p:nvSpPr>
          <p:cNvPr id="31" name="Google Shape;31;p28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2" name="Google Shape;32;p28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6000"/>
              <a:buFont typeface="Candara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30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54C01066-18BE-4757-BDAF-D10D4300F6BC}" type="datetime1">
              <a:rPr lang="en-US" smtClean="0"/>
              <a:t>7/17/2023</a:t>
            </a:fld>
            <a:endParaRPr lang="en-US"/>
          </a:p>
        </p:txBody>
      </p:sp>
      <p:sp>
        <p:nvSpPr>
          <p:cNvPr id="42" name="Google Shape;42;p30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43" name="Google Shape;43;p30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749FF68-21BA-91D3-AF84-3451AEAE0E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68" y="0"/>
            <a:ext cx="2881746" cy="125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4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1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Google Shape;46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Google Shape;48;p31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9473A3A-320B-435D-9E97-760B27DCAF96}" type="datetime1">
              <a:rPr lang="en-US" smtClean="0"/>
              <a:t>7/17/2023</a:t>
            </a:fld>
            <a:endParaRPr lang="en-US"/>
          </a:p>
        </p:txBody>
      </p:sp>
      <p:sp>
        <p:nvSpPr>
          <p:cNvPr id="49" name="Google Shape;49;p31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50" name="Google Shape;50;p31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200"/>
              <a:buFont typeface="Candara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" name="Google Shape;69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Google Shape;71;p34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01FD0C5-6064-412E-BFA1-450DD9BBE925}" type="datetime1">
              <a:rPr lang="en-US" smtClean="0"/>
              <a:t>7/17/2023</a:t>
            </a:fld>
            <a:endParaRPr lang="en-US"/>
          </a:p>
        </p:txBody>
      </p:sp>
      <p:sp>
        <p:nvSpPr>
          <p:cNvPr id="72" name="Google Shape;72;p34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73" name="Google Shape;73;p34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3221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5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Google Shape;77;p35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CC52826-0075-4C56-8EB0-70388BAD1022}" type="datetime1">
              <a:rPr lang="en-US" smtClean="0"/>
              <a:t>7/17/2023</a:t>
            </a:fld>
            <a:endParaRPr lang="en-US"/>
          </a:p>
        </p:txBody>
      </p:sp>
      <p:sp>
        <p:nvSpPr>
          <p:cNvPr id="78" name="Google Shape;78;p35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79" name="Google Shape;79;p35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E18ECFC-C0F7-4A0F-4F32-5D988B66DC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1368" y="0"/>
            <a:ext cx="2881746" cy="125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Google Shape;83;p36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A282A35-B796-4B87-8695-2841C5DF279F}" type="datetime1">
              <a:rPr lang="en-US" smtClean="0"/>
              <a:t>7/17/2023</a:t>
            </a:fld>
            <a:endParaRPr lang="en-US"/>
          </a:p>
        </p:txBody>
      </p:sp>
      <p:sp>
        <p:nvSpPr>
          <p:cNvPr id="84" name="Google Shape;84;p36"/>
          <p:cNvSpPr txBox="1">
            <a:spLocks noGrp="1"/>
          </p:cNvSpPr>
          <p:nvPr>
            <p:ph type="ftr" idx="11"/>
          </p:nvPr>
        </p:nvSpPr>
        <p:spPr>
          <a:xfrm>
            <a:off x="838200" y="6356349"/>
            <a:ext cx="333201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85" name="Google Shape;85;p36"/>
          <p:cNvSpPr txBox="1">
            <a:spLocks noGrp="1"/>
          </p:cNvSpPr>
          <p:nvPr>
            <p:ph type="sldNum" idx="12"/>
          </p:nvPr>
        </p:nvSpPr>
        <p:spPr>
          <a:xfrm>
            <a:off x="8589818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3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3600"/>
              <a:buFont typeface="Candara"/>
              <a:buNone/>
              <a:defRPr sz="3600" b="1" i="0" u="none" strike="noStrike" cap="none">
                <a:solidFill>
                  <a:srgbClr val="2F5496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4724400" y="636731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101FD0C5-6064-412E-BFA1-450DD9BBE925}" type="datetime1">
              <a:rPr lang="en-US" smtClean="0"/>
              <a:t>7/17/2023</a:t>
            </a:fld>
            <a:endParaRPr lang="en-US"/>
          </a:p>
        </p:txBody>
      </p:sp>
      <p:sp>
        <p:nvSpPr>
          <p:cNvPr id="13" name="Google Shape;13;p25"/>
          <p:cNvSpPr txBox="1">
            <a:spLocks noGrp="1"/>
          </p:cNvSpPr>
          <p:nvPr>
            <p:ph type="sldNum" idx="12"/>
          </p:nvPr>
        </p:nvSpPr>
        <p:spPr>
          <a:xfrm>
            <a:off x="8612967" y="6367316"/>
            <a:ext cx="3100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500" b="1" i="0" u="none" strike="noStrike" cap="none">
                <a:solidFill>
                  <a:schemeClr val="lt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5033A2B-702A-4A39-AA74-FA259D443EA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Google Shape;14;p25"/>
          <p:cNvSpPr txBox="1">
            <a:spLocks noGrp="1"/>
          </p:cNvSpPr>
          <p:nvPr>
            <p:ph type="ftr" idx="11"/>
          </p:nvPr>
        </p:nvSpPr>
        <p:spPr>
          <a:xfrm>
            <a:off x="838199" y="6356349"/>
            <a:ext cx="3641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B35652A-8A8C-3F6E-6709-3FF3EE911A0A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10" y="-299259"/>
            <a:ext cx="2881746" cy="125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8928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db.hcmus.edu.vn/vi/bieu-mau/huong-dan-chun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303" y="1124049"/>
            <a:ext cx="10876085" cy="3702783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HƯỚNG DẪN BẢO VỆ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KLTN/TTTN/TTDATN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Khoá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2019 -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Đợt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1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en-US" sz="5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B5033A2B-702A-4A39-AA74-FA259D443EA2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E770E49-28BD-0A4F-A903-39509822864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2144" y="6356350"/>
            <a:ext cx="3187700" cy="365125"/>
          </a:xfrm>
          <a:prstGeom prst="rect">
            <a:avLst/>
          </a:prstGeom>
        </p:spPr>
        <p:txBody>
          <a:bodyPr/>
          <a:lstStyle/>
          <a:p>
            <a:r>
              <a:rPr lang="en-US" sz="1400" dirty="0" err="1">
                <a:solidFill>
                  <a:schemeClr val="bg1"/>
                </a:solidFill>
              </a:rPr>
              <a:t>fit@hcmus</a:t>
            </a:r>
            <a:r>
              <a:rPr lang="en-US" sz="1400" dirty="0">
                <a:solidFill>
                  <a:schemeClr val="bg1"/>
                </a:solidFill>
              </a:rPr>
              <a:t> | www.fit.hcmus.edu.vn</a:t>
            </a:r>
          </a:p>
        </p:txBody>
      </p:sp>
    </p:spTree>
    <p:extLst>
      <p:ext uri="{BB962C8B-B14F-4D97-AF65-F5344CB8AC3E}">
        <p14:creationId xmlns:p14="http://schemas.microsoft.com/office/powerpoint/2010/main" val="200425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887" y="251840"/>
            <a:ext cx="6156204" cy="659422"/>
          </a:xfrm>
        </p:spPr>
        <p:txBody>
          <a:bodyPr>
            <a:normAutofit/>
          </a:bodyPr>
          <a:lstStyle/>
          <a:p>
            <a:r>
              <a:rPr lang="en-US" dirty="0"/>
              <a:t>QUY TRÌNH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94604" y="791905"/>
            <a:ext cx="11380460" cy="5274189"/>
          </a:xfrm>
        </p:spPr>
        <p:txBody>
          <a:bodyPr>
            <a:normAutofit lnSpcReduction="10000"/>
          </a:bodyPr>
          <a:lstStyle/>
          <a:p>
            <a:r>
              <a:rPr lang="en-US" sz="2700" dirty="0">
                <a:latin typeface="+mn-lt"/>
                <a:cs typeface="Calibri" panose="020F0502020204030204" pitchFamily="34" charset="0"/>
              </a:rPr>
              <a:t>Theo dõi thông báo trên website khoa về 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thời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gian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,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thứ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tự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bảo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vệ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và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GV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phản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biện</a:t>
            </a:r>
            <a:r>
              <a:rPr lang="en-US" sz="2700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.</a:t>
            </a:r>
          </a:p>
          <a:p>
            <a:r>
              <a:rPr lang="en-US" sz="2700" dirty="0" err="1">
                <a:latin typeface="+mn-lt"/>
                <a:cs typeface="Calibri" panose="020F0502020204030204" pitchFamily="34" charset="0"/>
              </a:rPr>
              <a:t>Nộp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đơn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đăng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ký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+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quyển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bìa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mềm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trước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bảo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vệ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: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ngày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b="1" dirty="0">
                <a:latin typeface="+mn-lt"/>
                <a:cs typeface="Calibri" panose="020F0502020204030204" pitchFamily="34" charset="0"/>
              </a:rPr>
              <a:t>20/07/2023</a:t>
            </a:r>
          </a:p>
          <a:p>
            <a:r>
              <a:rPr lang="en-US" sz="2700" dirty="0" err="1">
                <a:latin typeface="+mn-lt"/>
                <a:cs typeface="Calibri" panose="020F0502020204030204" pitchFamily="34" charset="0"/>
              </a:rPr>
              <a:t>Nộp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file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mềm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trước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bảo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2700" dirty="0" err="1">
                <a:latin typeface="+mn-lt"/>
                <a:cs typeface="Calibri" panose="020F0502020204030204" pitchFamily="34" charset="0"/>
              </a:rPr>
              <a:t>vệ</a:t>
            </a:r>
            <a:r>
              <a:rPr lang="en-US" sz="2700" dirty="0">
                <a:latin typeface="+mn-lt"/>
                <a:cs typeface="Calibri" panose="020F0502020204030204" pitchFamily="34" charset="0"/>
              </a:rPr>
              <a:t>:</a:t>
            </a:r>
            <a:r>
              <a:rPr lang="en-US" sz="2700" b="1" dirty="0">
                <a:latin typeface="+mn-lt"/>
                <a:cs typeface="Calibri" panose="020F0502020204030204" pitchFamily="34" charset="0"/>
              </a:rPr>
              <a:t> 01/08/2023</a:t>
            </a:r>
          </a:p>
          <a:p>
            <a:r>
              <a:rPr lang="vi-VN" sz="2700" dirty="0">
                <a:latin typeface="+mn-lt"/>
                <a:cs typeface="Calibri" panose="020F0502020204030204" pitchFamily="34" charset="0"/>
              </a:rPr>
              <a:t>SV xem </a:t>
            </a:r>
            <a:r>
              <a:rPr lang="vi-VN" sz="27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mẫu hướng dẫn và trình bày báo cáo đề tài tại</a:t>
            </a:r>
            <a:r>
              <a:rPr lang="nl-NL" sz="1600" b="0" i="0" dirty="0">
                <a:solidFill>
                  <a:srgbClr val="000000"/>
                </a:solidFill>
                <a:effectLst/>
                <a:latin typeface="+mn-lt"/>
              </a:rPr>
              <a:t>:</a:t>
            </a:r>
            <a:r>
              <a:rPr lang="vi-VN" sz="1600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nl-NL" sz="2700" b="0" i="0" u="none" strike="noStrike" dirty="0">
                <a:solidFill>
                  <a:srgbClr val="0C3678"/>
                </a:solidFill>
                <a:effectLst/>
                <a:latin typeface="+mn-lt"/>
                <a:cs typeface="Calibri" panose="020F0502020204030204" pitchFamily="34" charset="0"/>
                <a:hlinkClick r:id="rId2"/>
              </a:rPr>
              <a:t>https://www.ctdb.hcmus.edu.vn/vi/bieu-mau/huong-dan-chung/</a:t>
            </a:r>
            <a:r>
              <a:rPr lang="vi-VN" sz="2700" i="1" u="none" strike="noStrike" dirty="0">
                <a:solidFill>
                  <a:srgbClr val="0070C0"/>
                </a:solidFill>
                <a:latin typeface="+mn-lt"/>
                <a:cs typeface="Calibri" panose="020F0502020204030204" pitchFamily="34" charset="0"/>
              </a:rPr>
              <a:t>.</a:t>
            </a:r>
            <a:endParaRPr lang="vi-VN" sz="2700" i="1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vi-VN" sz="27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Các mẫu cần lưu ý: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vi-VN" sz="22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Các tiêu chí đánh giá KLTN-TTTN-TTDATN 2022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vi-VN" sz="22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Quy định trình bày KLTN/TTTN/TTDATN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vi-VN" sz="22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Hướng dẫn mẫu báo cáo KLTN-TTTN-TTDATN 2020 LaTeX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vi-VN" sz="2200" b="0" i="0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Hướng dẫn báo cáo và trình bày Thực tập dự án tốt nghiệp_2022</a:t>
            </a:r>
          </a:p>
          <a:p>
            <a:pPr marL="1257300" lvl="2" indent="-342900" algn="just">
              <a:buFont typeface="Wingdings" panose="05000000000000000000" pitchFamily="2" charset="2"/>
              <a:buChar char="ü"/>
            </a:pPr>
            <a:r>
              <a:rPr lang="vi-VN" sz="2200" b="0" i="1" dirty="0">
                <a:solidFill>
                  <a:schemeClr val="tx1"/>
                </a:solidFill>
                <a:effectLst/>
                <a:latin typeface="+mn-lt"/>
                <a:cs typeface="Calibri" panose="020F0502020204030204" pitchFamily="34" charset="0"/>
              </a:rPr>
              <a:t>Tham khảo thêm: Hướng dẫn viết và trình bày KLTN-TTTN-ĐATN 2023</a:t>
            </a:r>
            <a:endParaRPr lang="vi-VN" sz="2200" b="0" i="0" dirty="0">
              <a:solidFill>
                <a:schemeClr val="tx1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9DD2C-2592-8F45-FD25-0F01A4C3293F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7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420" y="423595"/>
            <a:ext cx="5910020" cy="694592"/>
          </a:xfrm>
        </p:spPr>
        <p:txBody>
          <a:bodyPr>
            <a:normAutofit/>
          </a:bodyPr>
          <a:lstStyle/>
          <a:p>
            <a:r>
              <a:rPr lang="en-US" dirty="0"/>
              <a:t>TRƯỚC BUỔI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53682" y="1471439"/>
            <a:ext cx="11447253" cy="37425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>
                <a:latin typeface="+mn-lt"/>
              </a:rPr>
              <a:t>Liên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hệ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với</a:t>
            </a:r>
            <a:r>
              <a:rPr lang="en-US" dirty="0">
                <a:latin typeface="+mn-lt"/>
              </a:rPr>
              <a:t> GVPB </a:t>
            </a:r>
            <a:r>
              <a:rPr lang="en-US" dirty="0" err="1">
                <a:latin typeface="+mn-lt"/>
              </a:rPr>
              <a:t>ngay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khi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biết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thông</a:t>
            </a:r>
            <a:r>
              <a:rPr lang="en-US" dirty="0">
                <a:latin typeface="+mn-lt"/>
              </a:rPr>
              <a:t> tin.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không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gặp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GVPB tr</a:t>
            </a:r>
            <a:r>
              <a:rPr lang="vi-VN" dirty="0">
                <a:solidFill>
                  <a:srgbClr val="FF0000"/>
                </a:solidFill>
                <a:latin typeface="+mn-lt"/>
              </a:rPr>
              <a:t>ư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ớc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bảo vệ thì Khoa sẽ HỦY bảo vệ và SV phải nhận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0.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+mn-lt"/>
              </a:rPr>
              <a:t>Sửa</a:t>
            </a:r>
            <a:r>
              <a:rPr lang="en-US" dirty="0">
                <a:latin typeface="+mn-lt"/>
              </a:rPr>
              <a:t> và </a:t>
            </a:r>
            <a:r>
              <a:rPr lang="en-US" dirty="0" err="1">
                <a:latin typeface="+mn-lt"/>
              </a:rPr>
              <a:t>bổ</a:t>
            </a:r>
            <a:r>
              <a:rPr lang="en-US" dirty="0">
                <a:latin typeface="+mn-lt"/>
              </a:rPr>
              <a:t> sung báo cáo </a:t>
            </a:r>
            <a:r>
              <a:rPr lang="en-US" dirty="0" err="1">
                <a:latin typeface="+mn-lt"/>
              </a:rPr>
              <a:t>theo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góp</a:t>
            </a:r>
            <a:r>
              <a:rPr lang="en-US" dirty="0">
                <a:latin typeface="+mn-lt"/>
              </a:rPr>
              <a:t> ý của GVPB (GVPB đánh giá thông qua </a:t>
            </a:r>
            <a:r>
              <a:rPr lang="en-US" dirty="0" err="1">
                <a:latin typeface="+mn-lt"/>
              </a:rPr>
              <a:t>thái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độ</a:t>
            </a:r>
            <a:r>
              <a:rPr lang="en-US" dirty="0">
                <a:latin typeface="+mn-lt"/>
              </a:rPr>
              <a:t> và cách làm việc).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20D1D-17D3-1057-6F0F-C519DAD58082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56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301" y="422032"/>
            <a:ext cx="5004413" cy="633045"/>
          </a:xfrm>
        </p:spPr>
        <p:txBody>
          <a:bodyPr>
            <a:normAutofit/>
          </a:bodyPr>
          <a:lstStyle/>
          <a:p>
            <a:r>
              <a:rPr lang="en-US" dirty="0"/>
              <a:t>CÔNG TÁC CHUẨN BỊ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739810" y="1210353"/>
            <a:ext cx="10712380" cy="377571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+mn-lt"/>
              </a:rPr>
              <a:t>Chuẩn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bị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USB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lưu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dữ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liệu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backup.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+mn-lt"/>
              </a:rPr>
              <a:t>Quay video demo trước,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tránh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các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sự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cố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về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kỹ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thuật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0000"/>
                </a:solidFill>
                <a:latin typeface="+mn-lt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nhóm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nên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phân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chia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mỗi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bạn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đều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trình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bày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vi-VN" dirty="0">
                <a:latin typeface="+mn-lt"/>
              </a:rPr>
              <a:t>Mang </a:t>
            </a:r>
            <a:r>
              <a:rPr lang="en-US" dirty="0" err="1">
                <a:latin typeface="+mn-lt"/>
              </a:rPr>
              <a:t>ít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nhất</a:t>
            </a:r>
            <a:r>
              <a:rPr lang="en-US" dirty="0">
                <a:latin typeface="+mn-lt"/>
              </a:rPr>
              <a:t> 2 </a:t>
            </a:r>
            <a:r>
              <a:rPr lang="vi-VN" dirty="0">
                <a:latin typeface="+mn-lt"/>
              </a:rPr>
              <a:t>laptop </a:t>
            </a:r>
            <a:r>
              <a:rPr lang="vi-VN" i="1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để </a:t>
            </a:r>
            <a:r>
              <a:rPr lang="vi-VN" i="1" dirty="0">
                <a:latin typeface="+mn-lt"/>
              </a:rPr>
              <a:t>dự phòng)</a:t>
            </a:r>
            <a:r>
              <a:rPr lang="vi-VN" dirty="0">
                <a:latin typeface="+mn-lt"/>
              </a:rPr>
              <a:t>, băng keo dán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dây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treo</a:t>
            </a:r>
            <a:r>
              <a:rPr lang="vi-VN" dirty="0">
                <a:latin typeface="+mn-lt"/>
              </a:rPr>
              <a:t> poster</a:t>
            </a:r>
            <a:r>
              <a:rPr lang="en-US" dirty="0">
                <a:latin typeface="+mn-lt"/>
              </a:rPr>
              <a:t> (</a:t>
            </a:r>
            <a:r>
              <a:rPr lang="en-US" dirty="0" err="1">
                <a:latin typeface="+mn-lt"/>
              </a:rPr>
              <a:t>đối</a:t>
            </a:r>
            <a:r>
              <a:rPr lang="en-US" dirty="0">
                <a:latin typeface="+mn-lt"/>
              </a:rPr>
              <a:t> với các đề tài TTDATN)</a:t>
            </a:r>
            <a:r>
              <a:rPr lang="vi-VN" dirty="0">
                <a:latin typeface="+mn-lt"/>
              </a:rPr>
              <a:t> liên hệ các cô BPGV để nhận;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CAD45-9258-9334-3240-26ABA4C4CF72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5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550" y="474188"/>
            <a:ext cx="6428767" cy="641838"/>
          </a:xfrm>
        </p:spPr>
        <p:txBody>
          <a:bodyPr>
            <a:normAutofit/>
          </a:bodyPr>
          <a:lstStyle/>
          <a:p>
            <a:r>
              <a:rPr lang="en-US" dirty="0"/>
              <a:t>BÁO CÁO TRƯỚC HỘI ĐỒNG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39947" y="1116026"/>
            <a:ext cx="11300179" cy="49839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Khóa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luận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tốt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nghiệp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/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Thực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tập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tốt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nghiệp</a:t>
            </a:r>
            <a:endParaRPr lang="en-US" sz="3600" b="1" u="sng" spc="2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rgbClr val="FF0000"/>
                </a:solidFill>
                <a:latin typeface="+mn-lt"/>
              </a:rPr>
              <a:t>Trình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bày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báo cáo bằng slide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(10-15 Slide).</a:t>
            </a:r>
            <a:endParaRPr lang="en-US" sz="2800" dirty="0">
              <a:latin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+mn-lt"/>
              </a:rPr>
              <a:t>Thời </a:t>
            </a:r>
            <a:r>
              <a:rPr lang="en-US" sz="2800" b="1" dirty="0" err="1">
                <a:latin typeface="+mn-lt"/>
              </a:rPr>
              <a:t>gian</a:t>
            </a:r>
            <a:r>
              <a:rPr lang="en-US" sz="2800" b="1" dirty="0">
                <a:latin typeface="+mn-lt"/>
              </a:rPr>
              <a:t> báo cáo: </a:t>
            </a:r>
            <a:r>
              <a:rPr lang="en-US" sz="2800" dirty="0">
                <a:latin typeface="+mn-lt"/>
              </a:rPr>
              <a:t>15 </a:t>
            </a:r>
            <a:r>
              <a:rPr lang="en-US" sz="2800" dirty="0" err="1">
                <a:latin typeface="+mn-lt"/>
              </a:rPr>
              <a:t>phút</a:t>
            </a:r>
            <a:r>
              <a:rPr lang="en-US" sz="2800" dirty="0">
                <a:latin typeface="+mn-lt"/>
              </a:rPr>
              <a:t> + hỏi </a:t>
            </a:r>
            <a:r>
              <a:rPr lang="en-US" sz="2800" dirty="0" err="1">
                <a:latin typeface="+mn-lt"/>
              </a:rPr>
              <a:t>đáp</a:t>
            </a:r>
            <a:r>
              <a:rPr lang="en-US" sz="2800" dirty="0">
                <a:latin typeface="+mn-lt"/>
              </a:rPr>
              <a:t> 15 </a:t>
            </a:r>
            <a:r>
              <a:rPr lang="en-US" sz="2800" dirty="0" err="1">
                <a:latin typeface="+mn-lt"/>
              </a:rPr>
              <a:t>phút</a:t>
            </a:r>
            <a:r>
              <a:rPr lang="en-US" sz="2800" dirty="0">
                <a:latin typeface="+mn-lt"/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+mn-lt"/>
              </a:rPr>
              <a:t>Nội dung slide: </a:t>
            </a:r>
            <a:r>
              <a:rPr lang="en-US" sz="2800" dirty="0">
                <a:latin typeface="+mn-lt"/>
              </a:rPr>
              <a:t>cô </a:t>
            </a:r>
            <a:r>
              <a:rPr lang="en-US" sz="2800" dirty="0" err="1">
                <a:latin typeface="+mn-lt"/>
              </a:rPr>
              <a:t>đọng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súc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tích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ưu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tiên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sử</a:t>
            </a:r>
            <a:r>
              <a:rPr lang="en-US" sz="2800" dirty="0">
                <a:latin typeface="+mn-lt"/>
              </a:rPr>
              <a:t> dụng hình ảnh và </a:t>
            </a:r>
            <a:r>
              <a:rPr lang="en-US" sz="2800" dirty="0" err="1">
                <a:latin typeface="+mn-lt"/>
              </a:rPr>
              <a:t>sơ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đồ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minh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họa</a:t>
            </a:r>
            <a:r>
              <a:rPr lang="en-US" sz="2800" dirty="0">
                <a:latin typeface="+mn-lt"/>
              </a:rPr>
              <a:t>.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 err="1">
                <a:latin typeface="+mn-lt"/>
              </a:rPr>
              <a:t>Cấu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trúc</a:t>
            </a:r>
            <a:r>
              <a:rPr lang="en-US" sz="2800" b="1" dirty="0">
                <a:latin typeface="+mn-lt"/>
              </a:rPr>
              <a:t> slide: </a:t>
            </a:r>
            <a:r>
              <a:rPr lang="en-US" sz="2800" dirty="0" err="1">
                <a:latin typeface="+mn-lt"/>
              </a:rPr>
              <a:t>giống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như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cấu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trúc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của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cuốn</a:t>
            </a:r>
            <a:r>
              <a:rPr lang="en-US" sz="2800" dirty="0">
                <a:latin typeface="+mn-lt"/>
              </a:rPr>
              <a:t> (</a:t>
            </a:r>
            <a:r>
              <a:rPr lang="en-US" sz="2800" dirty="0" err="1">
                <a:latin typeface="+mn-lt"/>
              </a:rPr>
              <a:t>phần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giới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thiệu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động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cơ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thực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hiện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đề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tài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nội</a:t>
            </a:r>
            <a:r>
              <a:rPr lang="en-US" sz="2800" dirty="0">
                <a:latin typeface="+mn-lt"/>
              </a:rPr>
              <a:t> dung </a:t>
            </a:r>
            <a:r>
              <a:rPr lang="en-US" sz="2800" dirty="0" err="1">
                <a:latin typeface="+mn-lt"/>
              </a:rPr>
              <a:t>từng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phần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kết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luận</a:t>
            </a:r>
            <a:r>
              <a:rPr lang="en-US" sz="2800" dirty="0">
                <a:latin typeface="+mn-lt"/>
              </a:rPr>
              <a:t>), </a:t>
            </a:r>
            <a:r>
              <a:rPr lang="en-US" sz="2800" dirty="0" err="1">
                <a:latin typeface="+mn-lt"/>
              </a:rPr>
              <a:t>đảm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bảo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hội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đồng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theo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dõi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rõ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ràng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và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dễ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hiểu</a:t>
            </a:r>
            <a:r>
              <a:rPr lang="en-US" sz="2800" dirty="0">
                <a:latin typeface="+mn-lt"/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err="1">
                <a:latin typeface="+mn-lt"/>
              </a:rPr>
              <a:t>Mỗi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nhóm</a:t>
            </a:r>
            <a:r>
              <a:rPr lang="en-US" sz="2800" dirty="0">
                <a:latin typeface="+mn-lt"/>
              </a:rPr>
              <a:t> in 5 </a:t>
            </a:r>
            <a:r>
              <a:rPr lang="en-US" sz="2800" dirty="0" err="1">
                <a:latin typeface="+mn-lt"/>
              </a:rPr>
              <a:t>bộ</a:t>
            </a:r>
            <a:r>
              <a:rPr lang="en-US" sz="2800" dirty="0">
                <a:latin typeface="+mn-lt"/>
              </a:rPr>
              <a:t> slide </a:t>
            </a:r>
            <a:r>
              <a:rPr lang="en-US" sz="2800" dirty="0" err="1">
                <a:latin typeface="+mn-lt"/>
              </a:rPr>
              <a:t>để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hội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đồng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tiện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theo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dõi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khi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cần</a:t>
            </a:r>
            <a:r>
              <a:rPr lang="en-US" sz="2800" dirty="0">
                <a:latin typeface="+mn-lt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A62D70-22DA-7FBA-B9AF-9A13A1B7AD33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5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997" y="431734"/>
            <a:ext cx="6428767" cy="641838"/>
          </a:xfrm>
        </p:spPr>
        <p:txBody>
          <a:bodyPr>
            <a:normAutofit/>
          </a:bodyPr>
          <a:lstStyle/>
          <a:p>
            <a:r>
              <a:rPr lang="en-US" dirty="0"/>
              <a:t>BÁO CÁO TRƯỚC HỘI ĐỒNG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87997" y="1140070"/>
            <a:ext cx="11338560" cy="4754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Thực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tập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dự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án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tốt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600" b="1" u="sng" spc="20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nghiệp</a:t>
            </a:r>
            <a:r>
              <a:rPr lang="en-US" sz="3600" b="1" u="sng" spc="2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bày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báo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cáo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Poster: </a:t>
            </a:r>
            <a:r>
              <a:rPr lang="vi-VN" sz="2800" b="1" dirty="0">
                <a:latin typeface="+mn-lt"/>
              </a:rPr>
              <a:t>Khuyến khích in poster chất liệu Hiflex </a:t>
            </a:r>
            <a:r>
              <a:rPr lang="vi-VN" sz="2800" dirty="0">
                <a:latin typeface="+mn-lt"/>
              </a:rPr>
              <a:t>khổ A0, đóng 2 khoen để treo/dán</a:t>
            </a:r>
            <a:r>
              <a:rPr lang="en-US" sz="2800" dirty="0">
                <a:latin typeface="+mn-lt"/>
              </a:rPr>
              <a:t> ở </a:t>
            </a:r>
            <a:r>
              <a:rPr lang="en-US" sz="2800" dirty="0" err="1">
                <a:latin typeface="+mn-lt"/>
              </a:rPr>
              <a:t>phòng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bảo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vệ</a:t>
            </a:r>
            <a:r>
              <a:rPr lang="vi-VN" sz="2800" dirty="0">
                <a:latin typeface="+mn-lt"/>
              </a:rPr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b="1" dirty="0">
                <a:latin typeface="+mn-lt"/>
              </a:rPr>
              <a:t>Thời </a:t>
            </a:r>
            <a:r>
              <a:rPr lang="en-US" sz="2800" b="1" dirty="0" err="1">
                <a:latin typeface="+mn-lt"/>
              </a:rPr>
              <a:t>gian</a:t>
            </a:r>
            <a:r>
              <a:rPr lang="en-US" sz="2800" b="1" dirty="0">
                <a:latin typeface="+mn-lt"/>
              </a:rPr>
              <a:t> báo cáo: </a:t>
            </a:r>
            <a:r>
              <a:rPr lang="en-US" sz="2800" dirty="0">
                <a:latin typeface="+mn-lt"/>
              </a:rPr>
              <a:t>15 </a:t>
            </a:r>
            <a:r>
              <a:rPr lang="en-US" sz="2800" dirty="0" err="1">
                <a:latin typeface="+mn-lt"/>
              </a:rPr>
              <a:t>phút</a:t>
            </a:r>
            <a:r>
              <a:rPr lang="en-US" sz="2800" dirty="0">
                <a:latin typeface="+mn-lt"/>
              </a:rPr>
              <a:t> + hỏi </a:t>
            </a:r>
            <a:r>
              <a:rPr lang="en-US" sz="2800" dirty="0" err="1">
                <a:latin typeface="+mn-lt"/>
              </a:rPr>
              <a:t>đáp</a:t>
            </a:r>
            <a:r>
              <a:rPr lang="en-US" sz="2800" dirty="0">
                <a:latin typeface="+mn-lt"/>
              </a:rPr>
              <a:t> 15 </a:t>
            </a:r>
            <a:r>
              <a:rPr lang="en-US" sz="2800" dirty="0" err="1">
                <a:latin typeface="+mn-lt"/>
              </a:rPr>
              <a:t>phút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Cách trình </a:t>
            </a:r>
            <a:r>
              <a:rPr lang="en-US" sz="2800" dirty="0" err="1">
                <a:solidFill>
                  <a:schemeClr val="tx1"/>
                </a:solidFill>
                <a:latin typeface="+mn-lt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 Poster các bạn xem tại: </a:t>
            </a:r>
            <a:r>
              <a:rPr lang="vi-VN" sz="2800" b="0" i="1" u="none" strike="noStrike" dirty="0">
                <a:solidFill>
                  <a:srgbClr val="0070C0"/>
                </a:solidFill>
                <a:effectLst/>
                <a:latin typeface="+mn-lt"/>
                <a:cs typeface="Calibri" panose="020F0502020204030204" pitchFamily="34" charset="0"/>
              </a:rPr>
              <a:t>https://www.ctda.hcmus.edu.vn/wp-content/uploads/2022/08/2022-Huong-dan-bao-cao-Thuc-tap-du-an-tot-nghiep-1.pdf</a:t>
            </a:r>
            <a:endParaRPr lang="en-US" sz="2800" i="1" dirty="0">
              <a:solidFill>
                <a:srgbClr val="0070C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6C234-4F43-30FD-441F-C1EC75321A59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06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627" y="609550"/>
            <a:ext cx="7837111" cy="580058"/>
          </a:xfrm>
        </p:spPr>
        <p:txBody>
          <a:bodyPr>
            <a:normAutofit fontScale="90000"/>
          </a:bodyPr>
          <a:lstStyle/>
          <a:p>
            <a:r>
              <a:rPr lang="en-US" dirty="0"/>
              <a:t>NHỮNG L</a:t>
            </a:r>
            <a:r>
              <a:rPr lang="vi-VN" dirty="0"/>
              <a:t>Ư</a:t>
            </a:r>
            <a:r>
              <a:rPr lang="en-US" dirty="0"/>
              <a:t>U Ý TRONG BUỔI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85800" y="1312983"/>
            <a:ext cx="11231880" cy="4691577"/>
          </a:xfrm>
        </p:spPr>
        <p:txBody>
          <a:bodyPr>
            <a:normAutofit/>
          </a:bodyPr>
          <a:lstStyle/>
          <a:p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Tuân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thủ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quy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định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của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Hội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đồng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.</a:t>
            </a:r>
          </a:p>
          <a:p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Trang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phục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lịch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sự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tác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phong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nghiêm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túc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trình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bày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rõ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ràng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mạch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lạc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tránh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nói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nhanh</a:t>
            </a:r>
            <a:r>
              <a:rPr lang="en-US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Nam: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áo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sơ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mi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quần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tối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màu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đóng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thùng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tóc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gọn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gàng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mang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giày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/ sandal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Nữ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áo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sơ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mi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quần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/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váy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tối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màu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+ </a:t>
            </a:r>
            <a:r>
              <a:rPr lang="en-US" sz="2800" dirty="0" err="1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giày</a:t>
            </a:r>
            <a:r>
              <a:rPr lang="en-US" sz="2800" dirty="0"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/ sandal</a:t>
            </a:r>
          </a:p>
          <a:p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Ghi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chép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lại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góp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ý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cần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chỉnh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sửa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thành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viên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Hội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đồng</a:t>
            </a:r>
            <a:r>
              <a:rPr lang="en-US" dirty="0">
                <a:solidFill>
                  <a:srgbClr val="FF0000"/>
                </a:solidFill>
                <a:latin typeface="+mn-lt"/>
                <a:ea typeface="BrushScript" panose="02020500000000000000" pitchFamily="18" charset="-93"/>
                <a:cs typeface="Calibri" panose="020F0502020204030204" pitchFamily="34" charset="0"/>
              </a:rPr>
              <a:t>.</a:t>
            </a:r>
            <a:endParaRPr lang="vi-VN" dirty="0">
              <a:latin typeface="+mn-lt"/>
              <a:ea typeface="BrushScript" panose="02020500000000000000" pitchFamily="18" charset="-93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rushScript" panose="02020500000000000000" pitchFamily="18" charset="-93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2910F-9476-AB3E-FF24-1ABE762D40AA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809" y="565550"/>
            <a:ext cx="5778135" cy="694592"/>
          </a:xfrm>
        </p:spPr>
        <p:txBody>
          <a:bodyPr>
            <a:normAutofit/>
          </a:bodyPr>
          <a:lstStyle/>
          <a:p>
            <a:r>
              <a:rPr lang="en-US" dirty="0"/>
              <a:t>KẾT THÚC BUỔI BẢO VỆ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45698" y="1334740"/>
            <a:ext cx="11300604" cy="4188519"/>
          </a:xfrm>
        </p:spPr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Chỉnh</a:t>
            </a:r>
            <a:r>
              <a:rPr lang="en-US" dirty="0">
                <a:latin typeface="+mn-lt"/>
              </a:rPr>
              <a:t> sửa cuốn báo cáo đề tài </a:t>
            </a:r>
            <a:r>
              <a:rPr lang="en-US" dirty="0" err="1">
                <a:latin typeface="+mn-lt"/>
              </a:rPr>
              <a:t>theo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góp</a:t>
            </a:r>
            <a:r>
              <a:rPr lang="en-US" dirty="0">
                <a:latin typeface="+mn-lt"/>
              </a:rPr>
              <a:t> ý của </a:t>
            </a:r>
            <a:r>
              <a:rPr lang="en-US" dirty="0" err="1">
                <a:latin typeface="+mn-lt"/>
              </a:rPr>
              <a:t>Hội</a:t>
            </a:r>
            <a:r>
              <a:rPr lang="en-US" dirty="0">
                <a:latin typeface="+mn-lt"/>
              </a:rPr>
              <a:t> đồng.</a:t>
            </a:r>
          </a:p>
          <a:p>
            <a:r>
              <a:rPr lang="en-US" dirty="0">
                <a:latin typeface="+mn-lt"/>
              </a:rPr>
              <a:t>Nhận bản nhận xét của GVHD và GVPB </a:t>
            </a:r>
            <a:r>
              <a:rPr lang="en-US" dirty="0" err="1">
                <a:latin typeface="+mn-lt"/>
              </a:rPr>
              <a:t>theo</a:t>
            </a:r>
            <a:r>
              <a:rPr lang="en-US" dirty="0">
                <a:latin typeface="+mn-lt"/>
              </a:rPr>
              <a:t> thông báo của giáo vụ.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Nộp cuốn báo cáo cuối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cùng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, thông tin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tóm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tắt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đề tài và Poster (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đối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với đề tài TTDATN)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theo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quy trình thông báo trên Website Khoa.</a:t>
            </a:r>
            <a:r>
              <a:rPr lang="vi-VN" b="0" i="0" dirty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vi-VN" b="1" dirty="0">
                <a:solidFill>
                  <a:srgbClr val="FF0000"/>
                </a:solidFill>
                <a:latin typeface="+mn-lt"/>
              </a:rPr>
              <a:t>Điểm chỉ được công nhận</a:t>
            </a:r>
            <a:r>
              <a:rPr lang="vi-VN" dirty="0">
                <a:solidFill>
                  <a:srgbClr val="FF0000"/>
                </a:solidFill>
                <a:latin typeface="+mn-lt"/>
              </a:rPr>
              <a:t> khi SV hoàn thành và nộp cuốn SAU BẢO VỆ đúng quy trình, đúng thời hạn. Nếu SV không thực hiện đúng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yêu cầu, </a:t>
            </a:r>
            <a:r>
              <a:rPr lang="vi-VN" dirty="0">
                <a:solidFill>
                  <a:srgbClr val="FF0000"/>
                </a:solidFill>
                <a:latin typeface="+mn-lt"/>
              </a:rPr>
              <a:t>Khoa sẽ </a:t>
            </a:r>
            <a:r>
              <a:rPr lang="vi-VN" b="1" dirty="0">
                <a:solidFill>
                  <a:srgbClr val="FF0000"/>
                </a:solidFill>
                <a:latin typeface="+mn-lt"/>
              </a:rPr>
              <a:t>HỦY kết quả bảo vệ</a:t>
            </a:r>
            <a:r>
              <a:rPr lang="vi-VN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7B37C-DEBA-630F-F901-EB5E67AE518D}"/>
              </a:ext>
            </a:extLst>
          </p:cNvPr>
          <p:cNvSpPr txBox="1">
            <a:spLocks/>
          </p:cNvSpPr>
          <p:nvPr/>
        </p:nvSpPr>
        <p:spPr>
          <a:xfrm>
            <a:off x="62144" y="6356350"/>
            <a:ext cx="3187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1400">
                <a:solidFill>
                  <a:schemeClr val="bg1"/>
                </a:solidFill>
              </a:rPr>
              <a:t>fit@hcmus | www.fit.hcmus.edu.vn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0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8A20D-18C6-EF2E-B20A-FC5C74A25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46238"/>
            <a:ext cx="10515600" cy="216663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Chúc</a:t>
            </a:r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 các bạn đạt </a:t>
            </a:r>
            <a:r>
              <a:rPr lang="en-US" sz="6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kết</a:t>
            </a:r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 quả </a:t>
            </a:r>
            <a:r>
              <a:rPr lang="en-US" sz="6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cao</a:t>
            </a:r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 trong </a:t>
            </a:r>
            <a:r>
              <a:rPr lang="en-US" sz="6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buổi</a:t>
            </a:r>
            <a:r>
              <a:rPr lang="en-US" sz="6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 báo cáo của mình!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136B3-056B-B749-686C-D863324E66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5033A2B-702A-4A39-AA74-FA259D443EA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41643"/>
      </p:ext>
    </p:extLst>
  </p:cSld>
  <p:clrMapOvr>
    <a:masterClrMapping/>
  </p:clrMapOvr>
</p:sld>
</file>

<file path=ppt/theme/theme1.xml><?xml version="1.0" encoding="utf-8"?>
<a:theme xmlns:a="http://schemas.openxmlformats.org/drawingml/2006/main" name="2021-FITHCMUS-Slide Templat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-FITHCMUS-Slide Template" id="{B13C0F89-29C5-4F4A-8FA8-F65F9F1B158F}" vid="{29A409B2-77A5-254D-B095-C4F885F421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2021-FITHCMUS-Slide Template</Template>
  <TotalTime>1306</TotalTime>
  <Words>804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Candara</vt:lpstr>
      <vt:lpstr>Courier New</vt:lpstr>
      <vt:lpstr>Wingdings</vt:lpstr>
      <vt:lpstr>2021-FITHCMUS-Slide Template</vt:lpstr>
      <vt:lpstr>HƯỚNG DẪN BẢO VỆ KLTN/TTTN/TTDATN Khoá 2019 - Đợt 1 </vt:lpstr>
      <vt:lpstr>QUY TRÌNH BẢO VỆ</vt:lpstr>
      <vt:lpstr>TRƯỚC BUỔI BẢO VỆ</vt:lpstr>
      <vt:lpstr>CÔNG TÁC CHUẨN BỊ</vt:lpstr>
      <vt:lpstr>BÁO CÁO TRƯỚC HỘI ĐỒNG</vt:lpstr>
      <vt:lpstr>BÁO CÁO TRƯỚC HỘI ĐỒNG</vt:lpstr>
      <vt:lpstr>NHỮNG LƯU Ý TRONG BUỔI BẢO VỆ</vt:lpstr>
      <vt:lpstr>KẾT THÚC BUỔI BẢO VỆ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BẢO VỆ KHÓA LUẬN TỐT NGHIỆP</dc:title>
  <dc:creator>Giao vu Khoa CNTT</dc:creator>
  <cp:lastModifiedBy>Nghia Nguyen</cp:lastModifiedBy>
  <cp:revision>72</cp:revision>
  <cp:lastPrinted>2019-02-27T07:42:08Z</cp:lastPrinted>
  <dcterms:created xsi:type="dcterms:W3CDTF">2018-01-10T07:56:14Z</dcterms:created>
  <dcterms:modified xsi:type="dcterms:W3CDTF">2023-07-17T08:28:08Z</dcterms:modified>
</cp:coreProperties>
</file>