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72" r:id="rId3"/>
    <p:sldId id="273" r:id="rId4"/>
    <p:sldId id="274" r:id="rId5"/>
    <p:sldId id="263" r:id="rId6"/>
    <p:sldId id="259" r:id="rId7"/>
    <p:sldId id="275" r:id="rId8"/>
    <p:sldId id="277" r:id="rId9"/>
    <p:sldId id="276" r:id="rId10"/>
    <p:sldId id="262" r:id="rId11"/>
    <p:sldId id="271" r:id="rId12"/>
    <p:sldId id="268" r:id="rId13"/>
    <p:sldId id="267" r:id="rId14"/>
    <p:sldId id="264" r:id="rId15"/>
    <p:sldId id="269" r:id="rId16"/>
    <p:sldId id="266" r:id="rId17"/>
    <p:sldId id="261" r:id="rId18"/>
    <p:sldId id="270" r:id="rId19"/>
  </p:sldIdLst>
  <p:sldSz cx="9144000" cy="5143500" type="screen16x9"/>
  <p:notesSz cx="7315200" cy="9601200"/>
  <p:embeddedFontLst>
    <p:embeddedFont>
      <p:font typeface="Fira Sans Extra Condensed" panose="020B0503050000020004" pitchFamily="34" charset="0"/>
      <p:regular r:id="rId21"/>
      <p:bold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PT Sans Narrow" panose="020B0506020203020204" pitchFamily="34" charset="0"/>
      <p:regular r:id="rId27"/>
      <p:bold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40404"/>
    <a:srgbClr val="0033CC"/>
    <a:srgbClr val="006666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384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19537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7cdb82617_0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7cdb82617_0_43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7cdb82617_0_2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7cdb82617_0_288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46e70e499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46e70e499e_0_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tdb.hcmus.edu.vn/vi/bieu-mau/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giaovu.clc@fit.hcmus.edu.v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cvht@fit.hcmus.edu.vn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da.hcmus.edu.vn/vi/educational-program/high-quality-program/" TargetMode="External"/><Relationship Id="rId2" Type="http://schemas.openxmlformats.org/officeDocument/2006/relationships/hyperlink" Target="https://www.ctda.hcmus.edu.vn/vi/educational-program/chuong-trinh-tien-tien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tda.hcmus.edu.vn/vi/educational-program/chuong-trinh-viet-phap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fhUc1MMSKtZwCltGhpTTDJ61NyI1Z2hJbJ7YM-a09X5KgVwg/viewform?usp=pp_url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30350" y="2299351"/>
            <a:ext cx="7083300" cy="148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br>
              <a:rPr lang="en" sz="2800" dirty="0">
                <a:latin typeface="Arial"/>
                <a:ea typeface="Arial"/>
                <a:cs typeface="Arial"/>
                <a:sym typeface="Arial"/>
              </a:rPr>
            </a:br>
            <a:br>
              <a:rPr lang="en" sz="2800" dirty="0">
                <a:latin typeface="Arial"/>
                <a:ea typeface="Arial"/>
                <a:cs typeface="Arial"/>
                <a:sym typeface="Arial"/>
              </a:rPr>
            </a:br>
            <a:br>
              <a:rPr lang="en" sz="2800" dirty="0">
                <a:latin typeface="Arial"/>
                <a:ea typeface="Arial"/>
                <a:cs typeface="Arial"/>
                <a:sym typeface="Arial"/>
              </a:rPr>
            </a:br>
            <a:br>
              <a:rPr lang="en" sz="2800" dirty="0">
                <a:latin typeface="Arial"/>
                <a:ea typeface="Arial"/>
                <a:cs typeface="Arial"/>
                <a:sym typeface="Arial"/>
              </a:rPr>
            </a:br>
            <a:br>
              <a:rPr lang="en" sz="2800" dirty="0">
                <a:latin typeface="Arial"/>
                <a:ea typeface="Arial"/>
                <a:cs typeface="Arial"/>
                <a:sym typeface="Arial"/>
              </a:rPr>
            </a:br>
            <a:br>
              <a:rPr lang="en" sz="28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HƯỚNG DẪN HOÀN THÀNH </a:t>
            </a:r>
            <a:br>
              <a:rPr lang="en-US" sz="28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KHỐI KIẾN THỨC</a:t>
            </a:r>
            <a:r>
              <a:rPr lang="en" sz="2800" dirty="0">
                <a:latin typeface="Arial"/>
                <a:ea typeface="Arial"/>
                <a:cs typeface="Arial"/>
                <a:sym typeface="Arial"/>
              </a:rPr>
              <a:t> TỐT NGHIỆP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Arial"/>
                <a:ea typeface="Arial"/>
                <a:cs typeface="Arial"/>
                <a:sym typeface="Arial"/>
              </a:rPr>
              <a:t>Chương trình đề án</a:t>
            </a:r>
            <a:br>
              <a:rPr lang="en" sz="2800" dirty="0">
                <a:latin typeface="Arial"/>
                <a:ea typeface="Arial"/>
                <a:cs typeface="Arial"/>
                <a:sym typeface="Arial"/>
              </a:rPr>
            </a:br>
            <a:br>
              <a:rPr lang="en" sz="28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800" dirty="0" err="1">
                <a:latin typeface="Arial"/>
                <a:ea typeface="Arial"/>
                <a:cs typeface="Arial"/>
                <a:sym typeface="Arial"/>
              </a:rPr>
              <a:t>Tp.HCM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dirty="0" err="1">
                <a:latin typeface="Arial"/>
                <a:ea typeface="Arial"/>
                <a:cs typeface="Arial"/>
                <a:sym typeface="Arial"/>
              </a:rPr>
              <a:t>năm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 2024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570375" y="149850"/>
            <a:ext cx="4481100" cy="12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TRƯỜNG ĐẠI HỌC KHOA HỌC TỰ NHIÊN</a:t>
            </a: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/>
              <a:t>KHOA CÔNG NGHỆ THÔNG TIN</a:t>
            </a:r>
            <a:endParaRPr sz="1400" b="1" dirty="0"/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4050" y="205150"/>
            <a:ext cx="611373" cy="4802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FF9CFE-A38A-4BB5-8560-F404CA6A03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title"/>
          </p:nvPr>
        </p:nvSpPr>
        <p:spPr>
          <a:xfrm>
            <a:off x="548034" y="66366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So sánh các hình thức tốt nghiệp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7"/>
          <p:cNvSpPr/>
          <p:nvPr/>
        </p:nvSpPr>
        <p:spPr>
          <a:xfrm rot="-2906643">
            <a:off x="5725998" y="2111470"/>
            <a:ext cx="349589" cy="133463"/>
          </a:xfrm>
          <a:prstGeom prst="corner">
            <a:avLst>
              <a:gd name="adj1" fmla="val 18804"/>
              <a:gd name="adj2" fmla="val 1814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7"/>
          <p:cNvSpPr/>
          <p:nvPr/>
        </p:nvSpPr>
        <p:spPr>
          <a:xfrm rot="-2906643">
            <a:off x="5725998" y="2826998"/>
            <a:ext cx="349589" cy="133463"/>
          </a:xfrm>
          <a:prstGeom prst="corner">
            <a:avLst>
              <a:gd name="adj1" fmla="val 18804"/>
              <a:gd name="adj2" fmla="val 1814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7"/>
          <p:cNvSpPr/>
          <p:nvPr/>
        </p:nvSpPr>
        <p:spPr>
          <a:xfrm rot="-2906643">
            <a:off x="5725998" y="3769861"/>
            <a:ext cx="349589" cy="133463"/>
          </a:xfrm>
          <a:prstGeom prst="corner">
            <a:avLst>
              <a:gd name="adj1" fmla="val 18804"/>
              <a:gd name="adj2" fmla="val 1814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7"/>
          <p:cNvSpPr/>
          <p:nvPr/>
        </p:nvSpPr>
        <p:spPr>
          <a:xfrm rot="-2906643">
            <a:off x="6817873" y="3798636"/>
            <a:ext cx="349589" cy="133463"/>
          </a:xfrm>
          <a:prstGeom prst="corner">
            <a:avLst>
              <a:gd name="adj1" fmla="val 18804"/>
              <a:gd name="adj2" fmla="val 1814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7"/>
          <p:cNvSpPr/>
          <p:nvPr/>
        </p:nvSpPr>
        <p:spPr>
          <a:xfrm rot="-2700000">
            <a:off x="6418281" y="2023966"/>
            <a:ext cx="305894" cy="116673"/>
          </a:xfrm>
          <a:prstGeom prst="corner">
            <a:avLst>
              <a:gd name="adj1" fmla="val 18804"/>
              <a:gd name="adj2" fmla="val 1814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7"/>
          <p:cNvSpPr/>
          <p:nvPr/>
        </p:nvSpPr>
        <p:spPr>
          <a:xfrm rot="-2700000">
            <a:off x="7717581" y="2023966"/>
            <a:ext cx="305894" cy="116673"/>
          </a:xfrm>
          <a:prstGeom prst="corner">
            <a:avLst>
              <a:gd name="adj1" fmla="val 18804"/>
              <a:gd name="adj2" fmla="val 1814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7"/>
          <p:cNvSpPr/>
          <p:nvPr/>
        </p:nvSpPr>
        <p:spPr>
          <a:xfrm rot="-2700000">
            <a:off x="7717281" y="2866741"/>
            <a:ext cx="305894" cy="116673"/>
          </a:xfrm>
          <a:prstGeom prst="corner">
            <a:avLst>
              <a:gd name="adj1" fmla="val 18804"/>
              <a:gd name="adj2" fmla="val 1814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7"/>
          <p:cNvSpPr/>
          <p:nvPr/>
        </p:nvSpPr>
        <p:spPr>
          <a:xfrm rot="-2700000">
            <a:off x="7717281" y="3709516"/>
            <a:ext cx="305894" cy="116673"/>
          </a:xfrm>
          <a:prstGeom prst="corner">
            <a:avLst>
              <a:gd name="adj1" fmla="val 18804"/>
              <a:gd name="adj2" fmla="val 1814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7"/>
          <p:cNvSpPr/>
          <p:nvPr/>
        </p:nvSpPr>
        <p:spPr>
          <a:xfrm rot="-2700000">
            <a:off x="6418181" y="2866741"/>
            <a:ext cx="305894" cy="116673"/>
          </a:xfrm>
          <a:prstGeom prst="corner">
            <a:avLst>
              <a:gd name="adj1" fmla="val 18804"/>
              <a:gd name="adj2" fmla="val 1814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7"/>
          <p:cNvSpPr/>
          <p:nvPr/>
        </p:nvSpPr>
        <p:spPr>
          <a:xfrm rot="-2700000">
            <a:off x="7067731" y="3714916"/>
            <a:ext cx="305894" cy="116673"/>
          </a:xfrm>
          <a:prstGeom prst="corner">
            <a:avLst>
              <a:gd name="adj1" fmla="val 18804"/>
              <a:gd name="adj2" fmla="val 1814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7"/>
          <p:cNvSpPr/>
          <p:nvPr/>
        </p:nvSpPr>
        <p:spPr>
          <a:xfrm rot="-2700000">
            <a:off x="7067931" y="2023966"/>
            <a:ext cx="305894" cy="116673"/>
          </a:xfrm>
          <a:prstGeom prst="corner">
            <a:avLst>
              <a:gd name="adj1" fmla="val 18804"/>
              <a:gd name="adj2" fmla="val 1814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7"/>
          <p:cNvSpPr/>
          <p:nvPr/>
        </p:nvSpPr>
        <p:spPr>
          <a:xfrm rot="-2700000">
            <a:off x="7067731" y="2869429"/>
            <a:ext cx="305894" cy="116673"/>
          </a:xfrm>
          <a:prstGeom prst="corner">
            <a:avLst>
              <a:gd name="adj1" fmla="val 18804"/>
              <a:gd name="adj2" fmla="val 1814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592691"/>
              </p:ext>
            </p:extLst>
          </p:nvPr>
        </p:nvGraphicFramePr>
        <p:xfrm>
          <a:off x="294637" y="763246"/>
          <a:ext cx="8773997" cy="3524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6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6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2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47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86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620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3121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+mj-lt"/>
                        </a:rPr>
                        <a:t>Hình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thức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tốt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nghiệp</a:t>
                      </a:r>
                      <a:endParaRPr lang="en-US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</a:schemeClr>
                        </a:gs>
                        <a:gs pos="83000">
                          <a:schemeClr val="accent3">
                            <a:lumMod val="7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Số tín chỉ tích lũy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</a:schemeClr>
                        </a:gs>
                        <a:gs pos="83000">
                          <a:schemeClr val="accent3">
                            <a:lumMod val="7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+mj-lt"/>
                        </a:rPr>
                        <a:t>Phạm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+mj-lt"/>
                        </a:rPr>
                        <a:t> vi </a:t>
                      </a:r>
                      <a:r>
                        <a:rPr lang="en-US" sz="1200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đề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tài</a:t>
                      </a:r>
                      <a:endParaRPr lang="en-US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</a:schemeClr>
                        </a:gs>
                        <a:gs pos="83000">
                          <a:schemeClr val="accent3">
                            <a:lumMod val="7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+mj-lt"/>
                        </a:rPr>
                        <a:t>Thời</a:t>
                      </a:r>
                      <a:r>
                        <a:rPr lang="en-US" sz="1200" baseline="0">
                          <a:solidFill>
                            <a:schemeClr val="bg1"/>
                          </a:solidFill>
                          <a:latin typeface="+mj-lt"/>
                        </a:rPr>
                        <a:t> lượng tối thiểu</a:t>
                      </a:r>
                      <a:endParaRPr lang="en-US" sz="120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</a:schemeClr>
                        </a:gs>
                        <a:gs pos="83000">
                          <a:schemeClr val="accent3">
                            <a:lumMod val="7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200">
                          <a:solidFill>
                            <a:schemeClr val="bg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Hướng dẫn thực hiện</a:t>
                      </a:r>
                      <a:endParaRPr lang="en-US" sz="120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</a:schemeClr>
                        </a:gs>
                        <a:gs pos="83000">
                          <a:schemeClr val="accent3">
                            <a:lumMod val="7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1200">
                          <a:solidFill>
                            <a:schemeClr val="bg1"/>
                          </a:solidFill>
                          <a:latin typeface="+mn-lt"/>
                          <a:ea typeface="Roboto"/>
                          <a:cs typeface="Roboto"/>
                          <a:sym typeface="Roboto"/>
                        </a:rPr>
                        <a:t>Số lượng SV thực hiện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</a:schemeClr>
                        </a:gs>
                        <a:gs pos="83000">
                          <a:schemeClr val="accent3">
                            <a:lumMod val="7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Thành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bg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viên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bg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Hội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bg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đồng</a:t>
                      </a:r>
                      <a:endParaRPr lang="en-US" sz="1200" dirty="0">
                        <a:solidFill>
                          <a:schemeClr val="bg1"/>
                        </a:solidFill>
                        <a:latin typeface="+mj-lt"/>
                        <a:ea typeface="Roboto"/>
                        <a:cs typeface="Roboto"/>
                        <a:sym typeface="Roboto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</a:schemeClr>
                        </a:gs>
                        <a:gs pos="83000">
                          <a:schemeClr val="accent3">
                            <a:lumMod val="7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65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</a:schemeClr>
                        </a:gs>
                        <a:gs pos="83000">
                          <a:schemeClr val="accent3">
                            <a:lumMod val="7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Khóa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luận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tốt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nghiệp</a:t>
                      </a:r>
                      <a:endParaRPr lang="en-US" sz="1200" dirty="0">
                        <a:solidFill>
                          <a:schemeClr val="bg1"/>
                        </a:solidFill>
                        <a:latin typeface="+mj-lt"/>
                        <a:ea typeface="Roboto"/>
                        <a:cs typeface="Roboto"/>
                        <a:sym typeface="Roboto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</a:schemeClr>
                        </a:gs>
                        <a:gs pos="83000">
                          <a:schemeClr val="accent3">
                            <a:lumMod val="7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</a:schemeClr>
                        </a:gs>
                        <a:gs pos="83000">
                          <a:schemeClr val="accent3">
                            <a:lumMod val="7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  <a:latin typeface="+mj-lt"/>
                        </a:rPr>
                        <a:t>Dự</a:t>
                      </a:r>
                      <a:r>
                        <a:rPr lang="en-US" sz="1200" baseline="0">
                          <a:solidFill>
                            <a:schemeClr val="bg1"/>
                          </a:solidFill>
                          <a:latin typeface="+mj-lt"/>
                        </a:rPr>
                        <a:t> án trong lĩnh vực học thuật</a:t>
                      </a:r>
                      <a:endParaRPr lang="en-US" sz="120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</a:schemeClr>
                        </a:gs>
                        <a:gs pos="83000">
                          <a:schemeClr val="accent3">
                            <a:lumMod val="7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+mj-lt"/>
                        </a:rPr>
                        <a:t>300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+mj-lt"/>
                        </a:rPr>
                        <a:t>giờ</a:t>
                      </a:r>
                      <a:endParaRPr lang="en-US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</a:schemeClr>
                        </a:gs>
                        <a:gs pos="83000">
                          <a:schemeClr val="accent3">
                            <a:lumMod val="7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 err="1">
                          <a:solidFill>
                            <a:schemeClr val="lt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Giảng</a:t>
                      </a:r>
                      <a:r>
                        <a:rPr lang="en-US" sz="1200" dirty="0">
                          <a:solidFill>
                            <a:schemeClr val="lt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lt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viên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</a:schemeClr>
                        </a:gs>
                        <a:gs pos="83000">
                          <a:schemeClr val="accent3">
                            <a:lumMod val="7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1200" dirty="0">
                          <a:solidFill>
                            <a:schemeClr val="lt1"/>
                          </a:solidFill>
                          <a:latin typeface="+mn-lt"/>
                          <a:ea typeface="Roboto"/>
                          <a:cs typeface="Roboto"/>
                          <a:sym typeface="Roboto"/>
                        </a:rPr>
                        <a:t>Tối đa 2</a:t>
                      </a:r>
                      <a:endParaRPr lang="vi-VN" sz="1200" dirty="0">
                        <a:latin typeface="+mn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</a:schemeClr>
                        </a:gs>
                        <a:gs pos="83000">
                          <a:schemeClr val="accent3">
                            <a:lumMod val="7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j-lt"/>
                        </a:rPr>
                        <a:t>3 - 5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+mj-lt"/>
                        </a:rPr>
                        <a:t>Giảng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viên</a:t>
                      </a:r>
                      <a:endParaRPr lang="en-US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</a:schemeClr>
                        </a:gs>
                        <a:gs pos="83000">
                          <a:schemeClr val="accent3">
                            <a:lumMod val="7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712">
                <a:tc>
                  <a:txBody>
                    <a:bodyPr/>
                    <a:lstStyle/>
                    <a:p>
                      <a:r>
                        <a:rPr lang="en-US" sz="1200" b="0" i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 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</a:schemeClr>
                        </a:gs>
                        <a:gs pos="83000">
                          <a:schemeClr val="accent3">
                            <a:lumMod val="7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err="1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Thực</a:t>
                      </a:r>
                      <a:r>
                        <a:rPr lang="en-US" sz="1200" b="0" i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200" b="0" i="0" dirty="0" err="1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tập</a:t>
                      </a:r>
                      <a:r>
                        <a:rPr lang="en-US" sz="1200" b="0" i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200" b="0" i="0" dirty="0" err="1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tốt</a:t>
                      </a:r>
                      <a:r>
                        <a:rPr lang="en-US" sz="1200" b="0" i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200" b="0" i="0" dirty="0" err="1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nghiệp</a:t>
                      </a:r>
                      <a:r>
                        <a:rPr lang="en-US" sz="1200" b="0" i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200" dirty="0">
                        <a:effectLst/>
                        <a:latin typeface="+mj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</a:schemeClr>
                        </a:gs>
                        <a:gs pos="83000">
                          <a:schemeClr val="accent3">
                            <a:lumMod val="7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</a:schemeClr>
                        </a:gs>
                        <a:gs pos="83000">
                          <a:schemeClr val="accent3">
                            <a:lumMod val="7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Dự án thực tế đang</a:t>
                      </a:r>
                      <a:br>
                        <a:rPr lang="en-US" sz="1200" b="0" i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200" b="0" i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triển khai tại doanh</a:t>
                      </a:r>
                      <a:br>
                        <a:rPr lang="en-US" sz="1200" b="0" i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200" b="0" i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nghiệp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</a:schemeClr>
                        </a:gs>
                        <a:gs pos="83000">
                          <a:schemeClr val="accent3">
                            <a:lumMod val="7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300</a:t>
                      </a:r>
                      <a:br>
                        <a:rPr lang="en-US" sz="1200" b="0" i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200" b="0" i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giờ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</a:schemeClr>
                        </a:gs>
                        <a:gs pos="83000">
                          <a:schemeClr val="accent3">
                            <a:lumMod val="7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err="1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Giảng</a:t>
                      </a:r>
                      <a:r>
                        <a:rPr lang="en-US" sz="1200" b="0" i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200" b="0" i="0" dirty="0" err="1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viên</a:t>
                      </a:r>
                      <a:r>
                        <a:rPr lang="en-US" sz="1200" b="0" i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+</a:t>
                      </a:r>
                      <a:br>
                        <a:rPr lang="en-US" sz="1200" b="0" i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200" b="0" i="0" dirty="0" err="1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Đại</a:t>
                      </a:r>
                      <a:r>
                        <a:rPr lang="en-US" sz="1200" b="0" i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200" b="0" i="0" dirty="0" err="1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diện</a:t>
                      </a:r>
                      <a:br>
                        <a:rPr lang="en-US" sz="1200" b="0" i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200" b="0" i="0" dirty="0" err="1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Doanh</a:t>
                      </a:r>
                      <a:r>
                        <a:rPr lang="en-US" sz="1200" b="0" i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200" b="0" i="0" dirty="0" err="1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nghiệp</a:t>
                      </a:r>
                      <a:endParaRPr lang="en-US" sz="1200" dirty="0">
                        <a:effectLst/>
                        <a:latin typeface="+mj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</a:schemeClr>
                        </a:gs>
                        <a:gs pos="83000">
                          <a:schemeClr val="accent3">
                            <a:lumMod val="7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Tối đa 2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</a:schemeClr>
                        </a:gs>
                        <a:gs pos="83000">
                          <a:schemeClr val="accent3">
                            <a:lumMod val="7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vi-VN" sz="1200" b="0" i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 </a:t>
                      </a:r>
                      <a:r>
                        <a:rPr lang="en-US" sz="1200" b="0" i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vi-VN" sz="1200" b="0" i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5 người, gồm:</a:t>
                      </a:r>
                      <a:br>
                        <a:rPr lang="vi-VN" sz="1200" b="0" i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</a:br>
                      <a:r>
                        <a:rPr lang="vi-VN" sz="1200" b="0" i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Giảng viên </a:t>
                      </a:r>
                      <a:r>
                        <a:rPr lang="en-US" sz="1200" b="0" i="0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hoặc</a:t>
                      </a:r>
                      <a:r>
                        <a:rPr lang="en-US" sz="1200" b="0" i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/ </a:t>
                      </a:r>
                      <a:r>
                        <a:rPr lang="en-US" sz="1200" b="0" i="0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và</a:t>
                      </a:r>
                      <a:r>
                        <a:rPr lang="vi-VN" sz="1200" b="0" i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Đại</a:t>
                      </a:r>
                      <a:r>
                        <a:rPr lang="en-US" sz="1200" b="0" i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vi-VN" sz="1200" b="0" i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diện doanh nghiệp</a:t>
                      </a:r>
                      <a:endParaRPr lang="vi-VN" sz="1200" dirty="0">
                        <a:effectLst/>
                        <a:latin typeface="+mn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</a:schemeClr>
                        </a:gs>
                        <a:gs pos="83000">
                          <a:schemeClr val="accent3">
                            <a:lumMod val="7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70345947"/>
                  </a:ext>
                </a:extLst>
              </a:tr>
              <a:tr h="101284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</a:schemeClr>
                        </a:gs>
                        <a:gs pos="83000">
                          <a:schemeClr val="accent3">
                            <a:lumMod val="7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Thực tập dự án tốt nghiệp</a:t>
                      </a:r>
                      <a:endParaRPr lang="en-US" sz="120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</a:schemeClr>
                        </a:gs>
                        <a:gs pos="83000">
                          <a:schemeClr val="accent3">
                            <a:lumMod val="7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</a:schemeClr>
                        </a:gs>
                        <a:gs pos="83000">
                          <a:schemeClr val="accent3">
                            <a:lumMod val="7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+mj-lt"/>
                        </a:rPr>
                        <a:t>Dự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án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trong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lĩnh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vực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học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thuật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hoặc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+mj-lt"/>
                        </a:rPr>
                        <a:t>Dự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án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thực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tế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đang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triển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khai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tại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doanh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bg1"/>
                          </a:solidFill>
                          <a:latin typeface="+mj-lt"/>
                        </a:rPr>
                        <a:t>nghiệp</a:t>
                      </a:r>
                      <a:endParaRPr lang="en-US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</a:schemeClr>
                        </a:gs>
                        <a:gs pos="83000">
                          <a:schemeClr val="accent3">
                            <a:lumMod val="7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+mj-lt"/>
                        </a:rPr>
                        <a:t>180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+mj-lt"/>
                        </a:rPr>
                        <a:t>giờ</a:t>
                      </a:r>
                      <a:endParaRPr lang="en-US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</a:schemeClr>
                        </a:gs>
                        <a:gs pos="83000">
                          <a:schemeClr val="accent3">
                            <a:lumMod val="7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 err="1">
                          <a:solidFill>
                            <a:schemeClr val="lt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Giảng</a:t>
                      </a:r>
                      <a:r>
                        <a:rPr lang="en-US" sz="1200" dirty="0">
                          <a:solidFill>
                            <a:schemeClr val="lt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lt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viên</a:t>
                      </a:r>
                      <a:r>
                        <a:rPr lang="en-US" sz="1200" dirty="0">
                          <a:solidFill>
                            <a:schemeClr val="lt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 + </a:t>
                      </a:r>
                      <a:r>
                        <a:rPr lang="en-US" sz="1200" dirty="0" err="1">
                          <a:solidFill>
                            <a:schemeClr val="lt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Đại</a:t>
                      </a:r>
                      <a:r>
                        <a:rPr lang="en-US" sz="1200" dirty="0">
                          <a:solidFill>
                            <a:schemeClr val="lt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lt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diện</a:t>
                      </a:r>
                      <a:r>
                        <a:rPr lang="en-US" sz="1200" dirty="0">
                          <a:solidFill>
                            <a:schemeClr val="lt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lt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doanh</a:t>
                      </a:r>
                      <a:r>
                        <a:rPr lang="en-US" sz="1200" dirty="0">
                          <a:solidFill>
                            <a:schemeClr val="lt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lt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nghiệp</a:t>
                      </a:r>
                      <a:r>
                        <a:rPr lang="en-US" sz="1200" dirty="0">
                          <a:solidFill>
                            <a:schemeClr val="lt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 (</a:t>
                      </a:r>
                      <a:r>
                        <a:rPr lang="en-US" sz="1200" dirty="0" err="1">
                          <a:solidFill>
                            <a:schemeClr val="lt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nếu</a:t>
                      </a:r>
                      <a:r>
                        <a:rPr lang="en-US" sz="1200" dirty="0">
                          <a:solidFill>
                            <a:schemeClr val="lt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lt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là</a:t>
                      </a:r>
                      <a:r>
                        <a:rPr lang="en-US" sz="1200" dirty="0">
                          <a:solidFill>
                            <a:schemeClr val="lt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lt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dự</a:t>
                      </a:r>
                      <a:r>
                        <a:rPr lang="en-US" sz="1200" dirty="0">
                          <a:solidFill>
                            <a:schemeClr val="lt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lt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án</a:t>
                      </a:r>
                      <a:r>
                        <a:rPr lang="en-US" sz="1200" dirty="0">
                          <a:solidFill>
                            <a:schemeClr val="lt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lt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thực</a:t>
                      </a:r>
                      <a:r>
                        <a:rPr lang="en-US" sz="1200" dirty="0">
                          <a:solidFill>
                            <a:schemeClr val="lt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lt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tế</a:t>
                      </a:r>
                      <a:r>
                        <a:rPr lang="en-US" sz="1200" dirty="0">
                          <a:solidFill>
                            <a:schemeClr val="lt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)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</a:schemeClr>
                        </a:gs>
                        <a:gs pos="83000">
                          <a:schemeClr val="accent3">
                            <a:lumMod val="7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1200" dirty="0">
                          <a:solidFill>
                            <a:schemeClr val="lt1"/>
                          </a:solidFill>
                          <a:latin typeface="+mn-lt"/>
                          <a:ea typeface="Roboto"/>
                          <a:cs typeface="Roboto"/>
                          <a:sym typeface="Roboto"/>
                        </a:rPr>
                        <a:t>Tối đa </a:t>
                      </a:r>
                      <a:r>
                        <a:rPr lang="en-US" sz="1200" dirty="0">
                          <a:solidFill>
                            <a:schemeClr val="lt1"/>
                          </a:solidFill>
                          <a:latin typeface="+mn-lt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lang="vi-VN" sz="1200" dirty="0">
                        <a:latin typeface="+mn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</a:schemeClr>
                        </a:gs>
                        <a:gs pos="83000">
                          <a:schemeClr val="accent3">
                            <a:lumMod val="7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+mj-lt"/>
                        </a:rPr>
                        <a:t>3 người, gồm: Giảng viên, Đại diện doanh nghiệp (nếu là dự án thực tế) (*)</a:t>
                      </a:r>
                      <a:endParaRPr lang="en-US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</a:schemeClr>
                        </a:gs>
                        <a:gs pos="83000">
                          <a:schemeClr val="accent3">
                            <a:lumMod val="7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63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</a:schemeClr>
                        </a:gs>
                        <a:gs pos="83000">
                          <a:schemeClr val="accent3">
                            <a:lumMod val="7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Học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bg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phần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 CĐ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tốt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nghiệp</a:t>
                      </a:r>
                      <a:endParaRPr lang="en-US" sz="1200" dirty="0">
                        <a:solidFill>
                          <a:schemeClr val="bg1"/>
                        </a:solidFill>
                        <a:latin typeface="+mj-lt"/>
                        <a:ea typeface="Roboto"/>
                        <a:cs typeface="Roboto"/>
                        <a:sym typeface="Roboto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</a:schemeClr>
                        </a:gs>
                        <a:gs pos="83000">
                          <a:schemeClr val="accent3">
                            <a:lumMod val="7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</a:schemeClr>
                        </a:gs>
                        <a:gs pos="83000">
                          <a:schemeClr val="accent3">
                            <a:lumMod val="7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5"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j-lt"/>
                        </a:rPr>
                        <a:t>(hình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+mj-lt"/>
                        </a:rPr>
                        <a:t> thức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+mj-lt"/>
                        </a:rPr>
                        <a:t>giống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+mj-lt"/>
                        </a:rPr>
                        <a:t> như các học phần chuyên ngành khác)</a:t>
                      </a:r>
                      <a:endParaRPr lang="en-US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</a:schemeClr>
                        </a:gs>
                        <a:gs pos="83000">
                          <a:schemeClr val="accent3">
                            <a:lumMod val="7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</a:schemeClr>
                        </a:gs>
                        <a:gs pos="83000">
                          <a:schemeClr val="accent3">
                            <a:lumMod val="7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</a:schemeClr>
                        </a:gs>
                        <a:gs pos="83000">
                          <a:schemeClr val="accent3">
                            <a:lumMod val="7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</a:schemeClr>
                        </a:gs>
                        <a:gs pos="83000">
                          <a:schemeClr val="accent3">
                            <a:lumMod val="7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</a:schemeClr>
                        </a:gs>
                        <a:gs pos="83000">
                          <a:schemeClr val="accent3">
                            <a:lumMod val="7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4208" y="4347658"/>
            <a:ext cx="8491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0404"/>
                </a:solidFill>
              </a:rPr>
              <a:t>3 hình thức 1, 2, 3 đều có thể trải qua phỏng vấn </a:t>
            </a:r>
            <a:r>
              <a:rPr lang="en-US" dirty="0" err="1">
                <a:solidFill>
                  <a:srgbClr val="040404"/>
                </a:solidFill>
              </a:rPr>
              <a:t>và</a:t>
            </a:r>
            <a:r>
              <a:rPr lang="en-US" dirty="0">
                <a:solidFill>
                  <a:srgbClr val="040404"/>
                </a:solidFill>
              </a:rPr>
              <a:t> qua </a:t>
            </a:r>
            <a:r>
              <a:rPr lang="en-US" dirty="0" err="1">
                <a:solidFill>
                  <a:srgbClr val="040404"/>
                </a:solidFill>
              </a:rPr>
              <a:t>phản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biện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từ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giảng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viên</a:t>
            </a:r>
            <a:r>
              <a:rPr lang="en-US" dirty="0">
                <a:solidFill>
                  <a:srgbClr val="040404"/>
                </a:solidFill>
              </a:rPr>
              <a:t> trước khi ra bảo </a:t>
            </a:r>
            <a:r>
              <a:rPr lang="en-US" dirty="0" err="1">
                <a:solidFill>
                  <a:srgbClr val="040404"/>
                </a:solidFill>
              </a:rPr>
              <a:t>vệ</a:t>
            </a:r>
            <a:r>
              <a:rPr lang="en-US" dirty="0">
                <a:solidFill>
                  <a:srgbClr val="040404"/>
                </a:solidFill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99274F-A012-4FBF-8D66-A60C82E859B4}"/>
              </a:ext>
            </a:extLst>
          </p:cNvPr>
          <p:cNvSpPr txBox="1"/>
          <p:nvPr/>
        </p:nvSpPr>
        <p:spPr>
          <a:xfrm>
            <a:off x="424207" y="4604388"/>
            <a:ext cx="8491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>
                <a:solidFill>
                  <a:srgbClr val="FF0000"/>
                </a:solidFill>
                <a:effectLst/>
                <a:latin typeface="CIDFont+F3"/>
              </a:rPr>
              <a:t>(*) tiêu chí đánh giá dựa trên quá trình, kết quả công việc, các kỹ năng, sản phẩm cuối.</a:t>
            </a:r>
            <a:r>
              <a:rPr lang="en-US"/>
              <a:t> </a:t>
            </a:r>
            <a:br>
              <a:rPr lang="en-US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CF574-6598-4762-9C79-7781936CA2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11354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C1B53-01CC-93F0-67DB-CDC122AB2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46" y="101491"/>
            <a:ext cx="8520600" cy="707400"/>
          </a:xfrm>
        </p:spPr>
        <p:txBody>
          <a:bodyPr/>
          <a:lstStyle/>
          <a:p>
            <a:r>
              <a:rPr lang="en-US" sz="2800" b="1">
                <a:solidFill>
                  <a:schemeClr val="accent1"/>
                </a:solidFill>
                <a:latin typeface="+mj-lt"/>
                <a:ea typeface="Fira Sans Extra Condensed"/>
                <a:cs typeface="Fira Sans Extra Condensed"/>
                <a:sym typeface="Fira Sans Extra Condensed"/>
              </a:rPr>
              <a:t>Bộ môn và chuyên ngành (đối với CT CLC)</a:t>
            </a:r>
            <a:br>
              <a:rPr lang="en-US" sz="2800">
                <a:solidFill>
                  <a:schemeClr val="accent1"/>
                </a:solidFill>
                <a:latin typeface="+mj-lt"/>
              </a:rPr>
            </a:br>
            <a:endParaRPr lang="en-US" sz="2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49707-5D69-CCEE-5A08-6659249282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964F3-5B64-EAE7-F186-E38B6F3D9A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graphicFrame>
        <p:nvGraphicFramePr>
          <p:cNvPr id="5" name="Google Shape;476;p27">
            <a:extLst>
              <a:ext uri="{FF2B5EF4-FFF2-40B4-BE49-F238E27FC236}">
                <a16:creationId xmlns:a16="http://schemas.microsoft.com/office/drawing/2014/main" id="{BA0993EC-7771-F6E6-8254-751C29677C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244441"/>
              </p:ext>
            </p:extLst>
          </p:nvPr>
        </p:nvGraphicFramePr>
        <p:xfrm>
          <a:off x="447675" y="984107"/>
          <a:ext cx="8397742" cy="298336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77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3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7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76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bg1"/>
                          </a:solidFill>
                        </a:rPr>
                        <a:t>STT</a:t>
                      </a:r>
                      <a:endParaRPr sz="1500" b="1">
                        <a:solidFill>
                          <a:schemeClr val="bg1"/>
                        </a:solidFill>
                      </a:endParaRPr>
                    </a:p>
                  </a:txBody>
                  <a:tcPr marL="68569" marR="68569" marT="68569" marB="68569">
                    <a:gradFill flip="none" rotWithShape="1">
                      <a:gsLst>
                        <a:gs pos="0">
                          <a:schemeClr val="accent2">
                            <a:lumMod val="89000"/>
                          </a:schemeClr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bg1"/>
                          </a:solidFill>
                        </a:rPr>
                        <a:t>BỘ MÔN</a:t>
                      </a:r>
                      <a:endParaRPr sz="1500" b="1">
                        <a:solidFill>
                          <a:schemeClr val="bg1"/>
                        </a:solidFill>
                      </a:endParaRPr>
                    </a:p>
                  </a:txBody>
                  <a:tcPr marL="68569" marR="68569" marT="68569" marB="68569">
                    <a:gradFill flip="none" rotWithShape="1">
                      <a:gsLst>
                        <a:gs pos="0">
                          <a:schemeClr val="accent2">
                            <a:lumMod val="89000"/>
                          </a:schemeClr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bg1"/>
                          </a:solidFill>
                        </a:rPr>
                        <a:t>CHUYÊN NGÀNH</a:t>
                      </a:r>
                      <a:endParaRPr sz="1500" b="1">
                        <a:solidFill>
                          <a:schemeClr val="bg1"/>
                        </a:solidFill>
                      </a:endParaRPr>
                    </a:p>
                  </a:txBody>
                  <a:tcPr marL="68569" marR="68569" marT="68569" marB="68569">
                    <a:gradFill flip="none" rotWithShape="1">
                      <a:gsLst>
                        <a:gs pos="0">
                          <a:schemeClr val="accent2">
                            <a:lumMod val="89000"/>
                          </a:schemeClr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4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bg1"/>
                          </a:solidFill>
                        </a:rPr>
                        <a:t>1</a:t>
                      </a:r>
                      <a:endParaRPr sz="1500">
                        <a:solidFill>
                          <a:schemeClr val="bg1"/>
                        </a:solidFill>
                      </a:endParaRPr>
                    </a:p>
                  </a:txBody>
                  <a:tcPr marL="68569" marR="68569" marT="68569" marB="68569">
                    <a:gradFill flip="none" rotWithShape="1">
                      <a:gsLst>
                        <a:gs pos="0">
                          <a:schemeClr val="accent2">
                            <a:lumMod val="89000"/>
                          </a:schemeClr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bg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Bộ môn Công nghệ Phần mềm</a:t>
                      </a:r>
                      <a:endParaRPr sz="1500">
                        <a:solidFill>
                          <a:schemeClr val="bg1"/>
                        </a:solidFill>
                      </a:endParaRPr>
                    </a:p>
                  </a:txBody>
                  <a:tcPr marL="68569" marR="68569" marT="68569" marB="68569">
                    <a:gradFill flip="none" rotWithShape="1">
                      <a:gsLst>
                        <a:gs pos="0">
                          <a:schemeClr val="accent2">
                            <a:lumMod val="89000"/>
                          </a:schemeClr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bg1"/>
                          </a:solidFill>
                        </a:rPr>
                        <a:t>Kỹ thuật phần mềm</a:t>
                      </a:r>
                      <a:endParaRPr sz="1500">
                        <a:solidFill>
                          <a:schemeClr val="bg1"/>
                        </a:solidFill>
                      </a:endParaRPr>
                    </a:p>
                  </a:txBody>
                  <a:tcPr marL="68569" marR="68569" marT="68569" marB="68569">
                    <a:gradFill flip="none" rotWithShape="1">
                      <a:gsLst>
                        <a:gs pos="0">
                          <a:schemeClr val="accent2">
                            <a:lumMod val="89000"/>
                          </a:schemeClr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02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bg1"/>
                          </a:solidFill>
                        </a:rPr>
                        <a:t>2</a:t>
                      </a:r>
                      <a:endParaRPr sz="1500">
                        <a:solidFill>
                          <a:schemeClr val="bg1"/>
                        </a:solidFill>
                      </a:endParaRPr>
                    </a:p>
                  </a:txBody>
                  <a:tcPr marL="68569" marR="68569" marT="68569" marB="68569">
                    <a:gradFill flip="none" rotWithShape="1">
                      <a:gsLst>
                        <a:gs pos="0">
                          <a:schemeClr val="accent2">
                            <a:lumMod val="89000"/>
                          </a:schemeClr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bg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Bộ môn Hệ thống thông tin</a:t>
                      </a:r>
                      <a:endParaRPr sz="150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9" marR="68569" marT="68569" marB="68569">
                    <a:gradFill flip="none" rotWithShape="1">
                      <a:gsLst>
                        <a:gs pos="0">
                          <a:schemeClr val="accent2">
                            <a:lumMod val="89000"/>
                          </a:schemeClr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bg1"/>
                          </a:solidFill>
                        </a:rPr>
                        <a:t>Hệ thống thông tin</a:t>
                      </a:r>
                      <a:endParaRPr sz="1500">
                        <a:solidFill>
                          <a:schemeClr val="bg1"/>
                        </a:solidFill>
                      </a:endParaRPr>
                    </a:p>
                  </a:txBody>
                  <a:tcPr marL="68569" marR="68569" marT="68569" marB="68569">
                    <a:gradFill flip="none" rotWithShape="1">
                      <a:gsLst>
                        <a:gs pos="0">
                          <a:schemeClr val="accent2">
                            <a:lumMod val="89000"/>
                          </a:schemeClr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76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bg1"/>
                          </a:solidFill>
                        </a:rPr>
                        <a:t>3</a:t>
                      </a:r>
                      <a:endParaRPr sz="1500">
                        <a:solidFill>
                          <a:schemeClr val="bg1"/>
                        </a:solidFill>
                      </a:endParaRPr>
                    </a:p>
                  </a:txBody>
                  <a:tcPr marL="68569" marR="68569" marT="68569" marB="68569">
                    <a:gradFill flip="none" rotWithShape="1">
                      <a:gsLst>
                        <a:gs pos="0">
                          <a:schemeClr val="accent2">
                            <a:lumMod val="89000"/>
                          </a:schemeClr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 err="1">
                          <a:solidFill>
                            <a:schemeClr val="bg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Bộ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bg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môn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 Khoa </a:t>
                      </a:r>
                      <a:r>
                        <a:rPr lang="en-US" sz="1500" dirty="0" err="1">
                          <a:solidFill>
                            <a:schemeClr val="bg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học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 </a:t>
                      </a:r>
                      <a:r>
                        <a:rPr lang="en-US" sz="1500" err="1">
                          <a:solidFill>
                            <a:schemeClr val="bg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Máy</a:t>
                      </a:r>
                      <a:r>
                        <a:rPr lang="en-US" sz="1500">
                          <a:solidFill>
                            <a:schemeClr val="bg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 tính</a:t>
                      </a:r>
                      <a:endParaRPr sz="1500" dirty="0">
                        <a:solidFill>
                          <a:schemeClr val="bg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68569" marR="68569" marT="68569" marB="68569">
                    <a:gradFill flip="none" rotWithShape="1">
                      <a:gsLst>
                        <a:gs pos="0">
                          <a:schemeClr val="accent2">
                            <a:lumMod val="89000"/>
                          </a:schemeClr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Khoa </a:t>
                      </a:r>
                      <a:r>
                        <a:rPr lang="en-US" sz="1500" dirty="0" err="1">
                          <a:solidFill>
                            <a:schemeClr val="bg1"/>
                          </a:solidFill>
                        </a:rPr>
                        <a:t>học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bg1"/>
                          </a:solidFill>
                        </a:rPr>
                        <a:t>máy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bg1"/>
                          </a:solidFill>
                        </a:rPr>
                        <a:t>tính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, Khoa </a:t>
                      </a:r>
                      <a:r>
                        <a:rPr lang="en-US" sz="1500" dirty="0" err="1">
                          <a:solidFill>
                            <a:schemeClr val="bg1"/>
                          </a:solidFill>
                        </a:rPr>
                        <a:t>học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bg1"/>
                          </a:solidFill>
                        </a:rPr>
                        <a:t>dữ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bg1"/>
                          </a:solidFill>
                        </a:rPr>
                        <a:t>liệu</a:t>
                      </a:r>
                      <a:endParaRPr sz="1500" dirty="0">
                        <a:solidFill>
                          <a:schemeClr val="bg1"/>
                        </a:solidFill>
                      </a:endParaRPr>
                    </a:p>
                  </a:txBody>
                  <a:tcPr marL="68569" marR="68569" marT="68569" marB="68569">
                    <a:gradFill flip="none" rotWithShape="1">
                      <a:gsLst>
                        <a:gs pos="0">
                          <a:schemeClr val="accent2">
                            <a:lumMod val="89000"/>
                          </a:schemeClr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4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bg1"/>
                          </a:solidFill>
                        </a:rPr>
                        <a:t>4</a:t>
                      </a:r>
                      <a:endParaRPr sz="1500">
                        <a:solidFill>
                          <a:schemeClr val="bg1"/>
                        </a:solidFill>
                      </a:endParaRPr>
                    </a:p>
                  </a:txBody>
                  <a:tcPr marL="68569" marR="68569" marT="68569" marB="68569">
                    <a:gradFill flip="none" rotWithShape="1">
                      <a:gsLst>
                        <a:gs pos="0">
                          <a:schemeClr val="accent2">
                            <a:lumMod val="89000"/>
                          </a:schemeClr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bg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Bộ môn Công nghệ Tri thức</a:t>
                      </a:r>
                      <a:endParaRPr sz="1500">
                        <a:solidFill>
                          <a:schemeClr val="bg1"/>
                        </a:solidFill>
                      </a:endParaRPr>
                    </a:p>
                  </a:txBody>
                  <a:tcPr marL="68569" marR="68569" marT="68569" marB="68569">
                    <a:gradFill flip="none" rotWithShape="1">
                      <a:gsLst>
                        <a:gs pos="0">
                          <a:schemeClr val="accent2">
                            <a:lumMod val="89000"/>
                          </a:schemeClr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 err="1">
                          <a:solidFill>
                            <a:schemeClr val="bg1"/>
                          </a:solidFill>
                        </a:rPr>
                        <a:t>Công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bg1"/>
                          </a:solidFill>
                        </a:rPr>
                        <a:t>nghệ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 tri </a:t>
                      </a:r>
                      <a:r>
                        <a:rPr lang="en-US" sz="1500" dirty="0" err="1">
                          <a:solidFill>
                            <a:schemeClr val="bg1"/>
                          </a:solidFill>
                        </a:rPr>
                        <a:t>thức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, An </a:t>
                      </a:r>
                      <a:r>
                        <a:rPr lang="en-US" sz="1500" dirty="0" err="1">
                          <a:solidFill>
                            <a:schemeClr val="bg1"/>
                          </a:solidFill>
                        </a:rPr>
                        <a:t>toàn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500" err="1">
                          <a:solidFill>
                            <a:schemeClr val="bg1"/>
                          </a:solidFill>
                        </a:rPr>
                        <a:t>thông</a:t>
                      </a:r>
                      <a:r>
                        <a:rPr lang="en-US" sz="1500">
                          <a:solidFill>
                            <a:schemeClr val="bg1"/>
                          </a:solidFill>
                        </a:rPr>
                        <a:t> tin </a:t>
                      </a:r>
                      <a:r>
                        <a:rPr lang="en-US" sz="1500">
                          <a:solidFill>
                            <a:srgbClr val="FF0000"/>
                          </a:solidFill>
                        </a:rPr>
                        <a:t>(*)</a:t>
                      </a:r>
                      <a:endParaRPr sz="1500" dirty="0">
                        <a:solidFill>
                          <a:srgbClr val="FF0000"/>
                        </a:solidFill>
                      </a:endParaRPr>
                    </a:p>
                  </a:txBody>
                  <a:tcPr marL="68569" marR="68569" marT="68569" marB="68569">
                    <a:gradFill flip="none" rotWithShape="1">
                      <a:gsLst>
                        <a:gs pos="0">
                          <a:schemeClr val="accent2">
                            <a:lumMod val="89000"/>
                          </a:schemeClr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16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bg1"/>
                          </a:solidFill>
                        </a:rPr>
                        <a:t>5</a:t>
                      </a:r>
                      <a:endParaRPr sz="1500">
                        <a:solidFill>
                          <a:schemeClr val="bg1"/>
                        </a:solidFill>
                      </a:endParaRPr>
                    </a:p>
                  </a:txBody>
                  <a:tcPr marL="68569" marR="68569" marT="68569" marB="68569">
                    <a:gradFill flip="none" rotWithShape="1">
                      <a:gsLst>
                        <a:gs pos="0">
                          <a:schemeClr val="accent2">
                            <a:lumMod val="89000"/>
                          </a:schemeClr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500">
                          <a:solidFill>
                            <a:schemeClr val="bg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Bộ môn Thị giác Máy tính và Điều khiển học thông minh</a:t>
                      </a:r>
                      <a:endParaRPr sz="1500">
                        <a:solidFill>
                          <a:schemeClr val="bg1"/>
                        </a:solidFill>
                      </a:endParaRPr>
                    </a:p>
                  </a:txBody>
                  <a:tcPr marL="68569" marR="68569" marT="68569" marB="68569">
                    <a:gradFill flip="none" rotWithShape="1">
                      <a:gsLst>
                        <a:gs pos="0">
                          <a:schemeClr val="accent2">
                            <a:lumMod val="89000"/>
                          </a:schemeClr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 err="1">
                          <a:solidFill>
                            <a:schemeClr val="bg1"/>
                          </a:solidFill>
                        </a:rPr>
                        <a:t>Thị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bg1"/>
                          </a:solidFill>
                        </a:rPr>
                        <a:t>giác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bg1"/>
                          </a:solidFill>
                        </a:rPr>
                        <a:t>máy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bg1"/>
                          </a:solidFill>
                        </a:rPr>
                        <a:t>tính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sz="1500" dirty="0">
                        <a:solidFill>
                          <a:schemeClr val="bg1"/>
                        </a:solidFill>
                      </a:endParaRPr>
                    </a:p>
                  </a:txBody>
                  <a:tcPr marL="68569" marR="68569" marT="68569" marB="68569">
                    <a:gradFill flip="none" rotWithShape="1">
                      <a:gsLst>
                        <a:gs pos="0">
                          <a:schemeClr val="accent2">
                            <a:lumMod val="89000"/>
                          </a:schemeClr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523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bg1"/>
                          </a:solidFill>
                        </a:rPr>
                        <a:t>6</a:t>
                      </a:r>
                      <a:endParaRPr sz="1500">
                        <a:solidFill>
                          <a:schemeClr val="bg1"/>
                        </a:solidFill>
                      </a:endParaRPr>
                    </a:p>
                  </a:txBody>
                  <a:tcPr marL="68569" marR="68569" marT="68569" marB="68569">
                    <a:gradFill flip="none" rotWithShape="1">
                      <a:gsLst>
                        <a:gs pos="0">
                          <a:schemeClr val="accent2">
                            <a:lumMod val="89000"/>
                          </a:schemeClr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bg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Bộ môn Mạng Máy tính và Viễn thông</a:t>
                      </a:r>
                      <a:endParaRPr sz="1500">
                        <a:solidFill>
                          <a:schemeClr val="bg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68569" marR="68569" marT="68569" marB="68569">
                    <a:gradFill flip="none" rotWithShape="1">
                      <a:gsLst>
                        <a:gs pos="0">
                          <a:schemeClr val="accent2">
                            <a:lumMod val="89000"/>
                          </a:schemeClr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 err="1">
                          <a:solidFill>
                            <a:schemeClr val="bg1"/>
                          </a:solidFill>
                        </a:rPr>
                        <a:t>Mạng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bg1"/>
                          </a:solidFill>
                        </a:rPr>
                        <a:t>máy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bg1"/>
                          </a:solidFill>
                        </a:rPr>
                        <a:t>tính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bg1"/>
                          </a:solidFill>
                        </a:rPr>
                        <a:t>và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500" err="1">
                          <a:solidFill>
                            <a:schemeClr val="bg1"/>
                          </a:solidFill>
                        </a:rPr>
                        <a:t>Viễn</a:t>
                      </a:r>
                      <a:r>
                        <a:rPr lang="en-US" sz="1500">
                          <a:solidFill>
                            <a:schemeClr val="bg1"/>
                          </a:solidFill>
                        </a:rPr>
                        <a:t> thông </a:t>
                      </a:r>
                      <a:r>
                        <a:rPr lang="en-US" sz="1500">
                          <a:solidFill>
                            <a:srgbClr val="FF0000"/>
                          </a:solidFill>
                        </a:rPr>
                        <a:t>(**)</a:t>
                      </a:r>
                      <a:endParaRPr sz="1500" dirty="0">
                        <a:solidFill>
                          <a:srgbClr val="FF0000"/>
                        </a:solidFill>
                      </a:endParaRPr>
                    </a:p>
                  </a:txBody>
                  <a:tcPr marL="68569" marR="68569" marT="68569" marB="68569">
                    <a:gradFill flip="none" rotWithShape="1">
                      <a:gsLst>
                        <a:gs pos="0">
                          <a:schemeClr val="accent2">
                            <a:lumMod val="89000"/>
                          </a:schemeClr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A4B337C-7927-766C-4266-46A3ACD69611}"/>
              </a:ext>
            </a:extLst>
          </p:cNvPr>
          <p:cNvSpPr txBox="1"/>
          <p:nvPr/>
        </p:nvSpPr>
        <p:spPr>
          <a:xfrm>
            <a:off x="311700" y="4159393"/>
            <a:ext cx="85205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(*)(**)</a:t>
            </a:r>
            <a:r>
              <a:rPr lang="en-US" dirty="0"/>
              <a:t> </a:t>
            </a:r>
            <a:r>
              <a:rPr lang="en-US" dirty="0" err="1">
                <a:solidFill>
                  <a:srgbClr val="040404"/>
                </a:solidFill>
              </a:rPr>
              <a:t>Những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năm</a:t>
            </a:r>
            <a:r>
              <a:rPr lang="en-US" dirty="0">
                <a:solidFill>
                  <a:srgbClr val="040404"/>
                </a:solidFill>
              </a:rPr>
              <a:t> qua, Khoa </a:t>
            </a:r>
            <a:r>
              <a:rPr lang="en-US" dirty="0" err="1">
                <a:solidFill>
                  <a:srgbClr val="040404"/>
                </a:solidFill>
              </a:rPr>
              <a:t>không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mở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độc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lập</a:t>
            </a:r>
            <a:r>
              <a:rPr lang="en-US" dirty="0">
                <a:solidFill>
                  <a:srgbClr val="040404"/>
                </a:solidFill>
              </a:rPr>
              <a:t> CN An </a:t>
            </a:r>
            <a:r>
              <a:rPr lang="en-US" dirty="0" err="1">
                <a:solidFill>
                  <a:srgbClr val="040404"/>
                </a:solidFill>
              </a:rPr>
              <a:t>toàn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thông</a:t>
            </a:r>
            <a:r>
              <a:rPr lang="en-US" dirty="0">
                <a:solidFill>
                  <a:srgbClr val="040404"/>
                </a:solidFill>
              </a:rPr>
              <a:t> tin </a:t>
            </a:r>
            <a:r>
              <a:rPr lang="en-US" dirty="0" err="1">
                <a:solidFill>
                  <a:srgbClr val="040404"/>
                </a:solidFill>
              </a:rPr>
              <a:t>mà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mở</a:t>
            </a:r>
            <a:r>
              <a:rPr lang="en-US" dirty="0">
                <a:solidFill>
                  <a:srgbClr val="040404"/>
                </a:solidFill>
              </a:rPr>
              <a:t> CN </a:t>
            </a:r>
            <a:r>
              <a:rPr lang="en-US" dirty="0" err="1">
                <a:solidFill>
                  <a:srgbClr val="0033CC"/>
                </a:solidFill>
              </a:rPr>
              <a:t>Mạng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máy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tính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và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Viễn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thông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hướng</a:t>
            </a:r>
            <a:r>
              <a:rPr lang="en-US" dirty="0">
                <a:solidFill>
                  <a:srgbClr val="0033CC"/>
                </a:solidFill>
              </a:rPr>
              <a:t> An </a:t>
            </a:r>
            <a:r>
              <a:rPr lang="en-US" dirty="0" err="1">
                <a:solidFill>
                  <a:srgbClr val="0033CC"/>
                </a:solidFill>
              </a:rPr>
              <a:t>toàn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thông</a:t>
            </a:r>
            <a:r>
              <a:rPr lang="en-US" dirty="0">
                <a:solidFill>
                  <a:srgbClr val="0033CC"/>
                </a:solidFill>
              </a:rPr>
              <a:t> tin</a:t>
            </a:r>
            <a:r>
              <a:rPr lang="en-US" dirty="0">
                <a:solidFill>
                  <a:srgbClr val="040404"/>
                </a:solidFill>
              </a:rPr>
              <a:t>, do </a:t>
            </a:r>
            <a:r>
              <a:rPr lang="en-US" dirty="0">
                <a:solidFill>
                  <a:srgbClr val="0033CC"/>
                </a:solidFill>
              </a:rPr>
              <a:t>BM </a:t>
            </a:r>
            <a:r>
              <a:rPr lang="en-US" dirty="0" err="1">
                <a:solidFill>
                  <a:srgbClr val="0033CC"/>
                </a:solidFill>
              </a:rPr>
              <a:t>Mạng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máy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tính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và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Viễn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thông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phụ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trách</a:t>
            </a:r>
            <a:r>
              <a:rPr lang="en-US" dirty="0">
                <a:solidFill>
                  <a:srgbClr val="040404"/>
                </a:solidFill>
              </a:rPr>
              <a:t>, </a:t>
            </a:r>
            <a:r>
              <a:rPr lang="en-US" dirty="0" err="1">
                <a:solidFill>
                  <a:srgbClr val="040404"/>
                </a:solidFill>
              </a:rPr>
              <a:t>ghi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trên</a:t>
            </a:r>
            <a:r>
              <a:rPr lang="en-US" dirty="0">
                <a:solidFill>
                  <a:srgbClr val="040404"/>
                </a:solidFill>
              </a:rPr>
              <a:t> CTĐT </a:t>
            </a:r>
            <a:r>
              <a:rPr lang="en-US" dirty="0" err="1">
                <a:solidFill>
                  <a:srgbClr val="040404"/>
                </a:solidFill>
              </a:rPr>
              <a:t>là</a:t>
            </a:r>
            <a:r>
              <a:rPr lang="en-US" dirty="0">
                <a:solidFill>
                  <a:srgbClr val="040404"/>
                </a:solidFill>
              </a:rPr>
              <a:t> “</a:t>
            </a:r>
            <a:r>
              <a:rPr lang="en-US" dirty="0" err="1">
                <a:solidFill>
                  <a:srgbClr val="0033CC"/>
                </a:solidFill>
              </a:rPr>
              <a:t>Mạng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máy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tính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và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Viễn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thông</a:t>
            </a:r>
            <a:r>
              <a:rPr lang="en-US" dirty="0">
                <a:solidFill>
                  <a:srgbClr val="040404"/>
                </a:solidFill>
              </a:rPr>
              <a:t>” (</a:t>
            </a:r>
            <a:r>
              <a:rPr lang="en-US" dirty="0" err="1">
                <a:solidFill>
                  <a:srgbClr val="040404"/>
                </a:solidFill>
              </a:rPr>
              <a:t>có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các</a:t>
            </a:r>
            <a:r>
              <a:rPr lang="en-US" dirty="0">
                <a:solidFill>
                  <a:srgbClr val="040404"/>
                </a:solidFill>
              </a:rPr>
              <a:t> HP </a:t>
            </a:r>
            <a:r>
              <a:rPr lang="en-US" dirty="0" err="1">
                <a:solidFill>
                  <a:srgbClr val="040404"/>
                </a:solidFill>
              </a:rPr>
              <a:t>liên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quan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đến</a:t>
            </a:r>
            <a:r>
              <a:rPr lang="en-US" dirty="0">
                <a:solidFill>
                  <a:srgbClr val="040404"/>
                </a:solidFill>
              </a:rPr>
              <a:t> An </a:t>
            </a:r>
            <a:r>
              <a:rPr lang="en-US" dirty="0" err="1">
                <a:solidFill>
                  <a:srgbClr val="040404"/>
                </a:solidFill>
              </a:rPr>
              <a:t>toàn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thông</a:t>
            </a:r>
            <a:r>
              <a:rPr lang="en-US" dirty="0">
                <a:solidFill>
                  <a:srgbClr val="040404"/>
                </a:solidFill>
              </a:rPr>
              <a:t> tin </a:t>
            </a:r>
            <a:r>
              <a:rPr lang="en-US" dirty="0" err="1">
                <a:solidFill>
                  <a:srgbClr val="040404"/>
                </a:solidFill>
              </a:rPr>
              <a:t>vào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danh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mục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học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phần</a:t>
            </a:r>
            <a:r>
              <a:rPr lang="en-US" dirty="0">
                <a:solidFill>
                  <a:srgbClr val="040404"/>
                </a:solidFill>
              </a:rPr>
              <a:t>). </a:t>
            </a:r>
          </a:p>
        </p:txBody>
      </p:sp>
      <p:sp>
        <p:nvSpPr>
          <p:cNvPr id="7" name="Google Shape;475;p27">
            <a:extLst>
              <a:ext uri="{FF2B5EF4-FFF2-40B4-BE49-F238E27FC236}">
                <a16:creationId xmlns:a16="http://schemas.microsoft.com/office/drawing/2014/main" id="{234C2D6C-3782-F8ED-EDBE-598044716DCB}"/>
              </a:ext>
            </a:extLst>
          </p:cNvPr>
          <p:cNvSpPr txBox="1"/>
          <p:nvPr/>
        </p:nvSpPr>
        <p:spPr>
          <a:xfrm>
            <a:off x="0" y="0"/>
            <a:ext cx="7523065" cy="69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endParaRPr lang="en-US" sz="24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8297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F3418-FF83-4AD8-A7A5-232D03C4E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28" y="158129"/>
            <a:ext cx="8336071" cy="707400"/>
          </a:xfrm>
        </p:spPr>
        <p:txBody>
          <a:bodyPr/>
          <a:lstStyle/>
          <a:p>
            <a:r>
              <a:rPr lang="en-US" dirty="0"/>
              <a:t>GVHD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tài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FBA71-ED2A-4196-B3F6-F8D9CF24C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16068"/>
            <a:ext cx="8520600" cy="3302700"/>
          </a:xfrm>
        </p:spPr>
        <p:txBody>
          <a:bodyPr/>
          <a:lstStyle/>
          <a:p>
            <a:r>
              <a:rPr lang="en-US" dirty="0">
                <a:solidFill>
                  <a:srgbClr val="040404"/>
                </a:solidFill>
              </a:rPr>
              <a:t>GVHD </a:t>
            </a:r>
            <a:r>
              <a:rPr lang="en-US" dirty="0" err="1">
                <a:solidFill>
                  <a:srgbClr val="040404"/>
                </a:solidFill>
              </a:rPr>
              <a:t>thuộc</a:t>
            </a:r>
            <a:r>
              <a:rPr lang="en-US" dirty="0">
                <a:solidFill>
                  <a:srgbClr val="040404"/>
                </a:solidFill>
              </a:rPr>
              <a:t> BM </a:t>
            </a:r>
            <a:r>
              <a:rPr lang="en-US" dirty="0" err="1">
                <a:solidFill>
                  <a:srgbClr val="040404"/>
                </a:solidFill>
              </a:rPr>
              <a:t>phụ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trách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chuyên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ngành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nào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thì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cho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đề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tài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theo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chuyên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ngành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đó</a:t>
            </a:r>
            <a:r>
              <a:rPr lang="en-US" dirty="0">
                <a:solidFill>
                  <a:srgbClr val="040404"/>
                </a:solidFill>
              </a:rPr>
              <a:t>.</a:t>
            </a:r>
          </a:p>
          <a:p>
            <a:r>
              <a:rPr lang="en-US" dirty="0">
                <a:solidFill>
                  <a:srgbClr val="040404"/>
                </a:solidFill>
              </a:rPr>
              <a:t>Khi </a:t>
            </a:r>
            <a:r>
              <a:rPr lang="en-US" dirty="0" err="1">
                <a:solidFill>
                  <a:srgbClr val="040404"/>
                </a:solidFill>
              </a:rPr>
              <a:t>nhập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đề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tài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lên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hệ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thống</a:t>
            </a:r>
            <a:r>
              <a:rPr lang="en-US" dirty="0">
                <a:solidFill>
                  <a:srgbClr val="040404"/>
                </a:solidFill>
              </a:rPr>
              <a:t>, GVHD </a:t>
            </a:r>
            <a:r>
              <a:rPr lang="en-US" dirty="0" err="1">
                <a:solidFill>
                  <a:srgbClr val="040404"/>
                </a:solidFill>
              </a:rPr>
              <a:t>có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thể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chỉ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định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cho</a:t>
            </a:r>
            <a:r>
              <a:rPr lang="en-US" dirty="0">
                <a:solidFill>
                  <a:srgbClr val="040404"/>
                </a:solidFill>
              </a:rPr>
              <a:t> SV </a:t>
            </a:r>
            <a:r>
              <a:rPr lang="en-US" dirty="0" err="1">
                <a:solidFill>
                  <a:srgbClr val="040404"/>
                </a:solidFill>
              </a:rPr>
              <a:t>thuộc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những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chuyên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ngành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nào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được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đăng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ký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thực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hiện</a:t>
            </a:r>
            <a:r>
              <a:rPr lang="en-US" dirty="0">
                <a:solidFill>
                  <a:srgbClr val="040404"/>
                </a:solidFill>
              </a:rPr>
              <a:t>.</a:t>
            </a:r>
          </a:p>
          <a:p>
            <a:r>
              <a:rPr lang="en-US" dirty="0" err="1">
                <a:solidFill>
                  <a:srgbClr val="040404"/>
                </a:solidFill>
              </a:rPr>
              <a:t>Bộ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môn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quản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lý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chuyên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ngành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đề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xuất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Hội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đồng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đánh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giá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đề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tài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thuộc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chuyên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ngành</a:t>
            </a:r>
            <a:r>
              <a:rPr lang="en-US" dirty="0">
                <a:solidFill>
                  <a:srgbClr val="040404"/>
                </a:solidFill>
              </a:rPr>
              <a:t> BM </a:t>
            </a:r>
            <a:r>
              <a:rPr lang="en-US" dirty="0" err="1">
                <a:solidFill>
                  <a:srgbClr val="040404"/>
                </a:solidFill>
              </a:rPr>
              <a:t>quản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lý</a:t>
            </a:r>
            <a:r>
              <a:rPr lang="en-US" dirty="0">
                <a:solidFill>
                  <a:srgbClr val="040404"/>
                </a:solidFill>
              </a:rPr>
              <a:t>. (</a:t>
            </a:r>
            <a:r>
              <a:rPr lang="en-US" dirty="0" err="1">
                <a:solidFill>
                  <a:srgbClr val="040404"/>
                </a:solidFill>
              </a:rPr>
              <a:t>Danh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sách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thành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viên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Hội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đồng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được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thông</a:t>
            </a:r>
            <a:r>
              <a:rPr lang="en-US" dirty="0">
                <a:solidFill>
                  <a:srgbClr val="040404"/>
                </a:solidFill>
              </a:rPr>
              <a:t> qua Khoa </a:t>
            </a:r>
            <a:r>
              <a:rPr lang="en-US" dirty="0" err="1">
                <a:solidFill>
                  <a:srgbClr val="040404"/>
                </a:solidFill>
              </a:rPr>
              <a:t>và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Trường</a:t>
            </a:r>
            <a:r>
              <a:rPr lang="en-US" dirty="0">
                <a:solidFill>
                  <a:srgbClr val="040404"/>
                </a:solidFill>
              </a:rPr>
              <a:t>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E960F-F64F-4327-8476-71CD5AD374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36973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759B1-3B5E-4185-9E7E-872817135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558" y="193221"/>
            <a:ext cx="8520600" cy="707400"/>
          </a:xfrm>
        </p:spPr>
        <p:txBody>
          <a:bodyPr/>
          <a:lstStyle/>
          <a:p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1: Sinh </a:t>
            </a:r>
            <a:r>
              <a:rPr lang="en-US" dirty="0" err="1"/>
              <a:t>viên</a:t>
            </a:r>
            <a:r>
              <a:rPr lang="en-US" dirty="0"/>
              <a:t> CN </a:t>
            </a:r>
            <a:r>
              <a:rPr lang="en-US" dirty="0" err="1"/>
              <a:t>CNTTin</a:t>
            </a:r>
            <a:r>
              <a:rPr lang="en-US" dirty="0"/>
              <a:t> &amp;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B7196-D80A-4BCD-8B68-75DD13526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65844"/>
            <a:ext cx="8520600" cy="3432150"/>
          </a:xfrm>
        </p:spPr>
        <p:txBody>
          <a:bodyPr/>
          <a:lstStyle/>
          <a:p>
            <a:r>
              <a:rPr lang="en-US" dirty="0">
                <a:solidFill>
                  <a:srgbClr val="040404"/>
                </a:solidFill>
              </a:rPr>
              <a:t>SV </a:t>
            </a:r>
            <a:r>
              <a:rPr lang="en-US" dirty="0" err="1">
                <a:solidFill>
                  <a:srgbClr val="040404"/>
                </a:solidFill>
              </a:rPr>
              <a:t>chương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trình</a:t>
            </a:r>
            <a:r>
              <a:rPr lang="en-US" dirty="0">
                <a:solidFill>
                  <a:srgbClr val="040404"/>
                </a:solidFill>
              </a:rPr>
              <a:t> CLC </a:t>
            </a:r>
            <a:r>
              <a:rPr lang="en-US" dirty="0" err="1">
                <a:solidFill>
                  <a:srgbClr val="040404"/>
                </a:solidFill>
              </a:rPr>
              <a:t>từ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khóa</a:t>
            </a:r>
            <a:r>
              <a:rPr lang="en-US" dirty="0">
                <a:solidFill>
                  <a:srgbClr val="040404"/>
                </a:solidFill>
              </a:rPr>
              <a:t> 2016 </a:t>
            </a:r>
            <a:r>
              <a:rPr lang="en-US" dirty="0" err="1">
                <a:solidFill>
                  <a:srgbClr val="040404"/>
                </a:solidFill>
              </a:rPr>
              <a:t>về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trước</a:t>
            </a:r>
            <a:r>
              <a:rPr lang="en-US" dirty="0">
                <a:solidFill>
                  <a:srgbClr val="040404"/>
                </a:solidFill>
              </a:rPr>
              <a:t> (</a:t>
            </a:r>
            <a:r>
              <a:rPr lang="en-US" dirty="0" err="1">
                <a:solidFill>
                  <a:srgbClr val="040404"/>
                </a:solidFill>
              </a:rPr>
              <a:t>không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được</a:t>
            </a:r>
            <a:r>
              <a:rPr lang="en-US" dirty="0">
                <a:solidFill>
                  <a:srgbClr val="040404"/>
                </a:solidFill>
              </a:rPr>
              <a:t> chia </a:t>
            </a:r>
            <a:r>
              <a:rPr lang="en-US" dirty="0" err="1">
                <a:solidFill>
                  <a:srgbClr val="040404"/>
                </a:solidFill>
              </a:rPr>
              <a:t>chuyên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ngành</a:t>
            </a:r>
            <a:r>
              <a:rPr lang="en-US" dirty="0">
                <a:solidFill>
                  <a:srgbClr val="040404"/>
                </a:solidFill>
              </a:rPr>
              <a:t>), </a:t>
            </a:r>
            <a:r>
              <a:rPr lang="en-US" dirty="0" err="1">
                <a:solidFill>
                  <a:srgbClr val="040404"/>
                </a:solidFill>
              </a:rPr>
              <a:t>xem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như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thuộc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chuyên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ngành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Công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nghệ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thông</a:t>
            </a:r>
            <a:r>
              <a:rPr lang="en-US" dirty="0">
                <a:solidFill>
                  <a:srgbClr val="040404"/>
                </a:solidFill>
              </a:rPr>
              <a:t> tin.</a:t>
            </a:r>
          </a:p>
          <a:p>
            <a:endParaRPr lang="en-US" dirty="0">
              <a:solidFill>
                <a:srgbClr val="040404"/>
              </a:solidFill>
            </a:endParaRPr>
          </a:p>
          <a:p>
            <a:r>
              <a:rPr lang="en-US" dirty="0">
                <a:solidFill>
                  <a:srgbClr val="040404"/>
                </a:solidFill>
              </a:rPr>
              <a:t>SV </a:t>
            </a:r>
            <a:r>
              <a:rPr lang="en-US" dirty="0" err="1">
                <a:solidFill>
                  <a:srgbClr val="040404"/>
                </a:solidFill>
              </a:rPr>
              <a:t>thuộc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chuyên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ngành</a:t>
            </a:r>
            <a:r>
              <a:rPr lang="en-US" dirty="0">
                <a:solidFill>
                  <a:srgbClr val="040404"/>
                </a:solidFill>
              </a:rPr>
              <a:t> Công </a:t>
            </a:r>
            <a:r>
              <a:rPr lang="en-US" dirty="0" err="1">
                <a:solidFill>
                  <a:srgbClr val="040404"/>
                </a:solidFill>
              </a:rPr>
              <a:t>nghệ</a:t>
            </a:r>
            <a:r>
              <a:rPr lang="en-US" dirty="0">
                <a:solidFill>
                  <a:srgbClr val="040404"/>
                </a:solidFill>
              </a:rPr>
              <a:t> thông tin có thể làm đề tài </a:t>
            </a:r>
            <a:r>
              <a:rPr lang="en-US" dirty="0" err="1">
                <a:solidFill>
                  <a:srgbClr val="040404"/>
                </a:solidFill>
              </a:rPr>
              <a:t>thuộc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bất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cứ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chuyên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ngành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nào</a:t>
            </a:r>
            <a:r>
              <a:rPr lang="en-US" dirty="0">
                <a:solidFill>
                  <a:srgbClr val="040404"/>
                </a:solidFill>
              </a:rPr>
              <a:t>. </a:t>
            </a:r>
          </a:p>
          <a:p>
            <a:pPr marL="114300" indent="0">
              <a:buNone/>
            </a:pPr>
            <a:endParaRPr lang="en-US" dirty="0">
              <a:solidFill>
                <a:srgbClr val="040404"/>
              </a:solidFill>
            </a:endParaRPr>
          </a:p>
          <a:p>
            <a:r>
              <a:rPr lang="en-US" dirty="0">
                <a:solidFill>
                  <a:srgbClr val="040404"/>
                </a:solidFill>
              </a:rPr>
              <a:t>SV làm đề tài </a:t>
            </a:r>
            <a:r>
              <a:rPr lang="en-US" dirty="0" err="1">
                <a:solidFill>
                  <a:srgbClr val="040404"/>
                </a:solidFill>
              </a:rPr>
              <a:t>thuộc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chuyên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ngành</a:t>
            </a:r>
            <a:r>
              <a:rPr lang="en-US" dirty="0">
                <a:solidFill>
                  <a:srgbClr val="040404"/>
                </a:solidFill>
              </a:rPr>
              <a:t> nào thì </a:t>
            </a:r>
            <a:r>
              <a:rPr lang="en-US" dirty="0" err="1">
                <a:solidFill>
                  <a:srgbClr val="040404"/>
                </a:solidFill>
              </a:rPr>
              <a:t>bảo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vệ</a:t>
            </a:r>
            <a:r>
              <a:rPr lang="en-US" dirty="0">
                <a:solidFill>
                  <a:srgbClr val="040404"/>
                </a:solidFill>
              </a:rPr>
              <a:t> ở HĐ do BM </a:t>
            </a:r>
            <a:r>
              <a:rPr lang="en-US" dirty="0" err="1">
                <a:solidFill>
                  <a:srgbClr val="040404"/>
                </a:solidFill>
              </a:rPr>
              <a:t>phụ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trách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chuyên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ngành</a:t>
            </a:r>
            <a:r>
              <a:rPr lang="en-US" dirty="0">
                <a:solidFill>
                  <a:srgbClr val="040404"/>
                </a:solidFill>
              </a:rPr>
              <a:t> đó đề xuất.</a:t>
            </a:r>
          </a:p>
          <a:p>
            <a:pPr lvl="1"/>
            <a:endParaRPr lang="en-US" dirty="0">
              <a:solidFill>
                <a:srgbClr val="040404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1A72E-047A-4CA9-8D89-EA0F283EE2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70819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52D21-957B-418D-9329-C807B736C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08" y="86683"/>
            <a:ext cx="8520600" cy="707400"/>
          </a:xfrm>
        </p:spPr>
        <p:txBody>
          <a:bodyPr/>
          <a:lstStyle/>
          <a:p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2: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chuyên</a:t>
            </a:r>
            <a:r>
              <a:rPr lang="en-US" dirty="0"/>
              <a:t> </a:t>
            </a:r>
            <a:r>
              <a:rPr lang="en-US" dirty="0" err="1"/>
              <a:t>ngành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CNTTin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chuyên</a:t>
            </a:r>
            <a:r>
              <a:rPr lang="en-US" dirty="0"/>
              <a:t> </a:t>
            </a:r>
            <a:r>
              <a:rPr lang="en-US" dirty="0" err="1"/>
              <a:t>ngành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80899-6A6E-49AA-8848-CAD4A8F23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360517"/>
            <a:ext cx="8520600" cy="3302700"/>
          </a:xfrm>
        </p:spPr>
        <p:txBody>
          <a:bodyPr/>
          <a:lstStyle/>
          <a:p>
            <a:r>
              <a:rPr lang="en-US" dirty="0" err="1">
                <a:solidFill>
                  <a:srgbClr val="040404"/>
                </a:solidFill>
              </a:rPr>
              <a:t>Sinh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viên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thuộc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chuyên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ngành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khác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CNTTin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làm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đề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tài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b="1" dirty="0" err="1">
                <a:solidFill>
                  <a:srgbClr val="040404"/>
                </a:solidFill>
              </a:rPr>
              <a:t>đúng</a:t>
            </a:r>
            <a:r>
              <a:rPr lang="en-US" b="1" dirty="0">
                <a:solidFill>
                  <a:srgbClr val="040404"/>
                </a:solidFill>
              </a:rPr>
              <a:t> </a:t>
            </a:r>
            <a:r>
              <a:rPr lang="en-US" b="1" dirty="0" err="1">
                <a:solidFill>
                  <a:srgbClr val="040404"/>
                </a:solidFill>
              </a:rPr>
              <a:t>chuyên</a:t>
            </a:r>
            <a:r>
              <a:rPr lang="en-US" b="1" dirty="0">
                <a:solidFill>
                  <a:srgbClr val="040404"/>
                </a:solidFill>
              </a:rPr>
              <a:t> </a:t>
            </a:r>
            <a:r>
              <a:rPr lang="en-US" b="1" dirty="0" err="1">
                <a:solidFill>
                  <a:srgbClr val="040404"/>
                </a:solidFill>
              </a:rPr>
              <a:t>ngành</a:t>
            </a:r>
            <a:endParaRPr lang="en-US" b="1" dirty="0">
              <a:solidFill>
                <a:srgbClr val="040404"/>
              </a:solidFill>
            </a:endParaRPr>
          </a:p>
          <a:p>
            <a:pPr lvl="1"/>
            <a:r>
              <a:rPr lang="en-US" dirty="0">
                <a:solidFill>
                  <a:srgbClr val="040404"/>
                </a:solidFill>
              </a:rPr>
              <a:t>VD: SV </a:t>
            </a:r>
            <a:r>
              <a:rPr lang="en-US" dirty="0" err="1">
                <a:solidFill>
                  <a:srgbClr val="040404"/>
                </a:solidFill>
              </a:rPr>
              <a:t>thuộc</a:t>
            </a:r>
            <a:r>
              <a:rPr lang="en-US" dirty="0">
                <a:solidFill>
                  <a:srgbClr val="040404"/>
                </a:solidFill>
              </a:rPr>
              <a:t> CN KTPM </a:t>
            </a:r>
            <a:r>
              <a:rPr lang="en-US" dirty="0" err="1">
                <a:solidFill>
                  <a:srgbClr val="040404"/>
                </a:solidFill>
              </a:rPr>
              <a:t>thì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làm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đề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tài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thuộc</a:t>
            </a:r>
            <a:r>
              <a:rPr lang="en-US" dirty="0">
                <a:solidFill>
                  <a:srgbClr val="040404"/>
                </a:solidFill>
              </a:rPr>
              <a:t> CN KTPM.</a:t>
            </a:r>
          </a:p>
          <a:p>
            <a:pPr lvl="1"/>
            <a:r>
              <a:rPr lang="en-US" dirty="0" err="1">
                <a:solidFill>
                  <a:srgbClr val="040404"/>
                </a:solidFill>
              </a:rPr>
              <a:t>Sinh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viên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làm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đề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tài</a:t>
            </a:r>
            <a:r>
              <a:rPr lang="en-US" dirty="0">
                <a:solidFill>
                  <a:srgbClr val="040404"/>
                </a:solidFill>
              </a:rPr>
              <a:t> ở </a:t>
            </a:r>
            <a:r>
              <a:rPr lang="en-US" dirty="0" err="1">
                <a:solidFill>
                  <a:srgbClr val="040404"/>
                </a:solidFill>
              </a:rPr>
              <a:t>chuyên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ngành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nào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thì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bảo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vệ</a:t>
            </a:r>
            <a:r>
              <a:rPr lang="en-US" dirty="0">
                <a:solidFill>
                  <a:srgbClr val="040404"/>
                </a:solidFill>
              </a:rPr>
              <a:t> ở HĐ do BM </a:t>
            </a:r>
            <a:r>
              <a:rPr lang="en-US" dirty="0" err="1">
                <a:solidFill>
                  <a:srgbClr val="040404"/>
                </a:solidFill>
              </a:rPr>
              <a:t>phụ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trách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chuyên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ngành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đó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đề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xuất</a:t>
            </a:r>
            <a:endParaRPr lang="en-US" dirty="0">
              <a:solidFill>
                <a:srgbClr val="040404"/>
              </a:solidFill>
            </a:endParaRPr>
          </a:p>
          <a:p>
            <a:pPr lvl="2"/>
            <a:r>
              <a:rPr lang="en-US" dirty="0">
                <a:solidFill>
                  <a:srgbClr val="040404"/>
                </a:solidFill>
              </a:rPr>
              <a:t>VD: SV </a:t>
            </a:r>
            <a:r>
              <a:rPr lang="en-US" dirty="0" err="1">
                <a:solidFill>
                  <a:srgbClr val="040404"/>
                </a:solidFill>
              </a:rPr>
              <a:t>thuộc</a:t>
            </a:r>
            <a:r>
              <a:rPr lang="en-US" dirty="0">
                <a:solidFill>
                  <a:srgbClr val="040404"/>
                </a:solidFill>
              </a:rPr>
              <a:t> CN KTPM </a:t>
            </a:r>
            <a:r>
              <a:rPr lang="en-US" dirty="0" err="1">
                <a:solidFill>
                  <a:srgbClr val="040404"/>
                </a:solidFill>
              </a:rPr>
              <a:t>thì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làm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đề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tài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thuộc</a:t>
            </a:r>
            <a:r>
              <a:rPr lang="en-US" dirty="0">
                <a:solidFill>
                  <a:srgbClr val="040404"/>
                </a:solidFill>
              </a:rPr>
              <a:t> CN KTPM, </a:t>
            </a:r>
            <a:r>
              <a:rPr lang="en-US" dirty="0" err="1">
                <a:solidFill>
                  <a:srgbClr val="040404"/>
                </a:solidFill>
              </a:rPr>
              <a:t>sẽ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bảo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vệ</a:t>
            </a:r>
            <a:r>
              <a:rPr lang="en-US" dirty="0">
                <a:solidFill>
                  <a:srgbClr val="040404"/>
                </a:solidFill>
              </a:rPr>
              <a:t> ở HĐ do BM </a:t>
            </a:r>
            <a:r>
              <a:rPr lang="en-US" dirty="0" err="1">
                <a:solidFill>
                  <a:srgbClr val="040404"/>
                </a:solidFill>
              </a:rPr>
              <a:t>Công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nghệ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phần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mềm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đề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xuất</a:t>
            </a:r>
            <a:r>
              <a:rPr lang="en-US" dirty="0">
                <a:solidFill>
                  <a:srgbClr val="040404"/>
                </a:solidFill>
              </a:rPr>
              <a:t>.</a:t>
            </a:r>
          </a:p>
          <a:p>
            <a:pPr lvl="2"/>
            <a:endParaRPr lang="en-US" dirty="0">
              <a:solidFill>
                <a:srgbClr val="040404"/>
              </a:solidFill>
            </a:endParaRPr>
          </a:p>
          <a:p>
            <a:pPr marL="596900" lvl="1" indent="0">
              <a:buNone/>
            </a:pPr>
            <a:endParaRPr lang="en-US" dirty="0">
              <a:solidFill>
                <a:srgbClr val="040404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935988-77D0-4CD9-A7F3-CDEA57A115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32313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2BFB5-61BA-40F9-9C3E-BCCC3025D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86683"/>
            <a:ext cx="8520600" cy="707400"/>
          </a:xfrm>
        </p:spPr>
        <p:txBody>
          <a:bodyPr/>
          <a:lstStyle/>
          <a:p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3: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CN </a:t>
            </a:r>
            <a:r>
              <a:rPr lang="en-US" err="1"/>
              <a:t>khác</a:t>
            </a:r>
            <a:r>
              <a:rPr lang="en-US"/>
              <a:t> CNTTin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chuyên</a:t>
            </a:r>
            <a:r>
              <a:rPr lang="en-US" dirty="0"/>
              <a:t> </a:t>
            </a:r>
            <a:r>
              <a:rPr lang="en-US" dirty="0" err="1"/>
              <a:t>ngành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47BE6-B971-4AA7-A590-E3225CA2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208" y="1258933"/>
            <a:ext cx="8520600" cy="3302700"/>
          </a:xfrm>
        </p:spPr>
        <p:txBody>
          <a:bodyPr/>
          <a:lstStyle/>
          <a:p>
            <a:r>
              <a:rPr lang="en-US" dirty="0" err="1">
                <a:solidFill>
                  <a:srgbClr val="040404"/>
                </a:solidFill>
              </a:rPr>
              <a:t>Sinh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viên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có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thể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làm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đề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tài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khác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chuyên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ngành</a:t>
            </a:r>
            <a:r>
              <a:rPr lang="en-US" dirty="0">
                <a:solidFill>
                  <a:srgbClr val="040404"/>
                </a:solidFill>
              </a:rPr>
              <a:t>. SV </a:t>
            </a:r>
            <a:r>
              <a:rPr lang="en-US" dirty="0" err="1">
                <a:solidFill>
                  <a:srgbClr val="040404"/>
                </a:solidFill>
              </a:rPr>
              <a:t>thuộc</a:t>
            </a:r>
            <a:r>
              <a:rPr lang="en-US" dirty="0">
                <a:solidFill>
                  <a:srgbClr val="040404"/>
                </a:solidFill>
              </a:rPr>
              <a:t> CN A </a:t>
            </a:r>
            <a:r>
              <a:rPr lang="en-US" dirty="0" err="1">
                <a:solidFill>
                  <a:srgbClr val="040404"/>
                </a:solidFill>
              </a:rPr>
              <a:t>nếu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làm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đề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tài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thuộc</a:t>
            </a:r>
            <a:r>
              <a:rPr lang="en-US" dirty="0">
                <a:solidFill>
                  <a:srgbClr val="040404"/>
                </a:solidFill>
              </a:rPr>
              <a:t> CN B </a:t>
            </a:r>
            <a:r>
              <a:rPr lang="en-US" dirty="0" err="1">
                <a:solidFill>
                  <a:srgbClr val="040404"/>
                </a:solidFill>
              </a:rPr>
              <a:t>thì</a:t>
            </a:r>
            <a:r>
              <a:rPr lang="en-US" dirty="0">
                <a:solidFill>
                  <a:srgbClr val="040404"/>
                </a:solidFill>
              </a:rPr>
              <a:t>:</a:t>
            </a:r>
          </a:p>
          <a:p>
            <a:pPr lvl="1"/>
            <a:r>
              <a:rPr lang="en-US" dirty="0" err="1">
                <a:solidFill>
                  <a:srgbClr val="040404"/>
                </a:solidFill>
              </a:rPr>
              <a:t>Tối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thiểu</a:t>
            </a:r>
            <a:r>
              <a:rPr lang="en-US" dirty="0">
                <a:solidFill>
                  <a:srgbClr val="040404"/>
                </a:solidFill>
              </a:rPr>
              <a:t> 20% </a:t>
            </a:r>
            <a:r>
              <a:rPr lang="en-US" dirty="0" err="1">
                <a:solidFill>
                  <a:srgbClr val="040404"/>
                </a:solidFill>
              </a:rPr>
              <a:t>số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lượng</a:t>
            </a:r>
            <a:r>
              <a:rPr lang="en-US" dirty="0">
                <a:solidFill>
                  <a:srgbClr val="040404"/>
                </a:solidFill>
              </a:rPr>
              <a:t>  SV </a:t>
            </a:r>
            <a:r>
              <a:rPr lang="en-US" dirty="0" err="1">
                <a:solidFill>
                  <a:srgbClr val="040404"/>
                </a:solidFill>
              </a:rPr>
              <a:t>đủ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điều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kiện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thực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hiện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đề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tài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tốt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nghiệp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trong</a:t>
            </a:r>
            <a:r>
              <a:rPr lang="en-US" dirty="0">
                <a:solidFill>
                  <a:srgbClr val="040404"/>
                </a:solidFill>
              </a:rPr>
              <a:t> 1 </a:t>
            </a:r>
            <a:r>
              <a:rPr lang="en-US" dirty="0" err="1">
                <a:solidFill>
                  <a:srgbClr val="040404"/>
                </a:solidFill>
              </a:rPr>
              <a:t>đợt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cụ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thể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được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làm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đề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tài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khác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chuyên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ngành</a:t>
            </a:r>
            <a:r>
              <a:rPr lang="en-US" dirty="0">
                <a:solidFill>
                  <a:srgbClr val="040404"/>
                </a:solidFill>
              </a:rPr>
              <a:t>.</a:t>
            </a:r>
          </a:p>
          <a:p>
            <a:pPr lvl="1"/>
            <a:r>
              <a:rPr lang="en-US" dirty="0">
                <a:solidFill>
                  <a:srgbClr val="040404"/>
                </a:solidFill>
              </a:rPr>
              <a:t>SV </a:t>
            </a:r>
            <a:r>
              <a:rPr lang="en-US" dirty="0" err="1">
                <a:solidFill>
                  <a:srgbClr val="040404"/>
                </a:solidFill>
              </a:rPr>
              <a:t>cần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làm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đơn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đăng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ký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đề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tài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khác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chuyên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ngành</a:t>
            </a:r>
            <a:r>
              <a:rPr lang="en-US" dirty="0">
                <a:solidFill>
                  <a:srgbClr val="040404"/>
                </a:solidFill>
              </a:rPr>
              <a:t>, </a:t>
            </a:r>
            <a:r>
              <a:rPr lang="en-US" dirty="0" err="1">
                <a:solidFill>
                  <a:srgbClr val="040404"/>
                </a:solidFill>
              </a:rPr>
              <a:t>ghi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rõ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bảo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vệ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tại</a:t>
            </a:r>
            <a:r>
              <a:rPr lang="en-US" dirty="0">
                <a:solidFill>
                  <a:srgbClr val="040404"/>
                </a:solidFill>
              </a:rPr>
              <a:t> HĐ </a:t>
            </a:r>
            <a:r>
              <a:rPr lang="en-US" dirty="0" err="1">
                <a:solidFill>
                  <a:srgbClr val="040404"/>
                </a:solidFill>
              </a:rPr>
              <a:t>đề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xuất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bởi</a:t>
            </a:r>
            <a:r>
              <a:rPr lang="en-US" dirty="0">
                <a:solidFill>
                  <a:srgbClr val="040404"/>
                </a:solidFill>
              </a:rPr>
              <a:t> BM </a:t>
            </a:r>
            <a:r>
              <a:rPr lang="en-US" dirty="0" err="1">
                <a:solidFill>
                  <a:srgbClr val="040404"/>
                </a:solidFill>
              </a:rPr>
              <a:t>phụ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trách</a:t>
            </a:r>
            <a:r>
              <a:rPr lang="en-US" dirty="0">
                <a:solidFill>
                  <a:srgbClr val="040404"/>
                </a:solidFill>
              </a:rPr>
              <a:t> CN B, </a:t>
            </a:r>
            <a:r>
              <a:rPr lang="en-US" dirty="0" err="1">
                <a:solidFill>
                  <a:srgbClr val="040404"/>
                </a:solidFill>
              </a:rPr>
              <a:t>và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có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chữ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ký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của</a:t>
            </a:r>
            <a:r>
              <a:rPr lang="en-US" dirty="0">
                <a:solidFill>
                  <a:srgbClr val="040404"/>
                </a:solidFill>
              </a:rPr>
              <a:t> GVHD.</a:t>
            </a:r>
          </a:p>
          <a:p>
            <a:pPr lvl="1"/>
            <a:r>
              <a:rPr lang="en-US" dirty="0" err="1">
                <a:solidFill>
                  <a:srgbClr val="040404"/>
                </a:solidFill>
              </a:rPr>
              <a:t>Hồ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sơ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được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xử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lý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b="1" dirty="0" err="1">
                <a:solidFill>
                  <a:srgbClr val="040404"/>
                </a:solidFill>
              </a:rPr>
              <a:t>ưu</a:t>
            </a:r>
            <a:r>
              <a:rPr lang="en-US" b="1" dirty="0">
                <a:solidFill>
                  <a:srgbClr val="040404"/>
                </a:solidFill>
              </a:rPr>
              <a:t> </a:t>
            </a:r>
            <a:r>
              <a:rPr lang="en-US" b="1" dirty="0" err="1">
                <a:solidFill>
                  <a:srgbClr val="040404"/>
                </a:solidFill>
              </a:rPr>
              <a:t>tiên</a:t>
            </a:r>
            <a:r>
              <a:rPr lang="en-US" b="1" dirty="0">
                <a:solidFill>
                  <a:srgbClr val="040404"/>
                </a:solidFill>
              </a:rPr>
              <a:t> </a:t>
            </a:r>
            <a:r>
              <a:rPr lang="en-US" b="1" dirty="0" err="1">
                <a:solidFill>
                  <a:srgbClr val="040404"/>
                </a:solidFill>
              </a:rPr>
              <a:t>trước</a:t>
            </a:r>
            <a:r>
              <a:rPr lang="en-US" b="1" dirty="0">
                <a:solidFill>
                  <a:srgbClr val="040404"/>
                </a:solidFill>
              </a:rPr>
              <a:t> </a:t>
            </a:r>
            <a:r>
              <a:rPr lang="en-US" b="1" dirty="0" err="1">
                <a:solidFill>
                  <a:srgbClr val="040404"/>
                </a:solidFill>
              </a:rPr>
              <a:t>sau</a:t>
            </a:r>
            <a:r>
              <a:rPr lang="en-US" dirty="0">
                <a:solidFill>
                  <a:srgbClr val="040404"/>
                </a:solidFill>
              </a:rPr>
              <a:t>, </a:t>
            </a:r>
            <a:r>
              <a:rPr lang="en-US" dirty="0" err="1">
                <a:solidFill>
                  <a:srgbClr val="040404"/>
                </a:solidFill>
              </a:rPr>
              <a:t>tính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từ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thời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điểm</a:t>
            </a:r>
            <a:r>
              <a:rPr lang="en-US" dirty="0">
                <a:solidFill>
                  <a:srgbClr val="040404"/>
                </a:solidFill>
              </a:rPr>
              <a:t> Khoa </a:t>
            </a:r>
            <a:r>
              <a:rPr lang="en-US" dirty="0" err="1">
                <a:solidFill>
                  <a:srgbClr val="040404"/>
                </a:solidFill>
              </a:rPr>
              <a:t>thông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báo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chính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thức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nhận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đơn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đăng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ký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thực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hiện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đề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tài</a:t>
            </a:r>
            <a:r>
              <a:rPr lang="en-US" dirty="0">
                <a:solidFill>
                  <a:srgbClr val="040404"/>
                </a:solidFill>
              </a:rPr>
              <a:t>.</a:t>
            </a:r>
          </a:p>
          <a:p>
            <a:pPr lvl="1"/>
            <a:r>
              <a:rPr lang="en-US" dirty="0" err="1">
                <a:solidFill>
                  <a:srgbClr val="040404"/>
                </a:solidFill>
              </a:rPr>
              <a:t>Nếu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số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lượng</a:t>
            </a:r>
            <a:r>
              <a:rPr lang="en-US" dirty="0">
                <a:solidFill>
                  <a:srgbClr val="040404"/>
                </a:solidFill>
              </a:rPr>
              <a:t> SV </a:t>
            </a:r>
            <a:r>
              <a:rPr lang="en-US" dirty="0" err="1">
                <a:solidFill>
                  <a:srgbClr val="040404"/>
                </a:solidFill>
              </a:rPr>
              <a:t>đăng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ký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đề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tài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khác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chuyên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ngành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quá</a:t>
            </a:r>
            <a:r>
              <a:rPr lang="en-US" dirty="0">
                <a:solidFill>
                  <a:srgbClr val="040404"/>
                </a:solidFill>
              </a:rPr>
              <a:t> 20% </a:t>
            </a:r>
            <a:r>
              <a:rPr lang="en-US" dirty="0" err="1">
                <a:solidFill>
                  <a:srgbClr val="040404"/>
                </a:solidFill>
              </a:rPr>
              <a:t>thì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các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đơn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nộp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sau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cần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có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sự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đồng</a:t>
            </a:r>
            <a:r>
              <a:rPr lang="en-US" dirty="0">
                <a:solidFill>
                  <a:srgbClr val="040404"/>
                </a:solidFill>
              </a:rPr>
              <a:t> ý </a:t>
            </a:r>
            <a:r>
              <a:rPr lang="en-US" dirty="0" err="1">
                <a:solidFill>
                  <a:srgbClr val="040404"/>
                </a:solidFill>
              </a:rPr>
              <a:t>của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Trưởng</a:t>
            </a:r>
            <a:r>
              <a:rPr lang="en-US" dirty="0">
                <a:solidFill>
                  <a:srgbClr val="040404"/>
                </a:solidFill>
              </a:rPr>
              <a:t> BM </a:t>
            </a:r>
            <a:r>
              <a:rPr lang="en-US" dirty="0" err="1">
                <a:solidFill>
                  <a:srgbClr val="040404"/>
                </a:solidFill>
              </a:rPr>
              <a:t>phụ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trách</a:t>
            </a:r>
            <a:r>
              <a:rPr lang="en-US" dirty="0">
                <a:solidFill>
                  <a:srgbClr val="040404"/>
                </a:solidFill>
              </a:rPr>
              <a:t> CN 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F0795-A9A5-4E80-8540-36F9D8F0CA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94328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0CF0C-659B-432B-B52A-6B225638A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58129"/>
            <a:ext cx="8520600" cy="707400"/>
          </a:xfrm>
        </p:spPr>
        <p:txBody>
          <a:bodyPr/>
          <a:lstStyle/>
          <a:p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đơn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22EC8-DF14-4039-98DE-702AC39747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40404"/>
                </a:solidFill>
              </a:rPr>
              <a:t>Xem</a:t>
            </a:r>
            <a:r>
              <a:rPr lang="en-US" dirty="0">
                <a:solidFill>
                  <a:srgbClr val="040404"/>
                </a:solidFill>
              </a:rPr>
              <a:t> ở link </a:t>
            </a:r>
            <a:r>
              <a:rPr lang="en-US" dirty="0" err="1">
                <a:solidFill>
                  <a:srgbClr val="040404"/>
                </a:solidFill>
              </a:rPr>
              <a:t>sau</a:t>
            </a:r>
            <a:r>
              <a:rPr lang="en-US" dirty="0">
                <a:solidFill>
                  <a:srgbClr val="040404"/>
                </a:solidFill>
              </a:rPr>
              <a:t>: </a:t>
            </a:r>
            <a:r>
              <a:rPr lang="en-US" dirty="0">
                <a:solidFill>
                  <a:srgbClr val="04040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https://www.ctdb.hcmus.edu.vn/vi/bieu-mau/</a:t>
            </a:r>
            <a:endParaRPr lang="en-US" dirty="0">
              <a:solidFill>
                <a:srgbClr val="040404"/>
              </a:solidFill>
            </a:endParaRPr>
          </a:p>
          <a:p>
            <a:pPr marL="114300" indent="0">
              <a:buNone/>
            </a:pPr>
            <a:endParaRPr lang="en-US" dirty="0">
              <a:solidFill>
                <a:srgbClr val="040404"/>
              </a:solidFill>
            </a:endParaRPr>
          </a:p>
          <a:p>
            <a:r>
              <a:rPr lang="en-US" dirty="0" err="1">
                <a:solidFill>
                  <a:srgbClr val="040404"/>
                </a:solidFill>
              </a:rPr>
              <a:t>Nộp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đơn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cho</a:t>
            </a:r>
            <a:r>
              <a:rPr lang="en-US" dirty="0">
                <a:solidFill>
                  <a:srgbClr val="040404"/>
                </a:solidFill>
              </a:rPr>
              <a:t> BP </a:t>
            </a:r>
            <a:r>
              <a:rPr lang="en-US" dirty="0" err="1">
                <a:solidFill>
                  <a:srgbClr val="040404"/>
                </a:solidFill>
              </a:rPr>
              <a:t>giáo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vụ</a:t>
            </a:r>
            <a:r>
              <a:rPr lang="en-US" dirty="0">
                <a:solidFill>
                  <a:srgbClr val="040404"/>
                </a:solidFill>
              </a:rPr>
              <a:t>, </a:t>
            </a:r>
            <a:r>
              <a:rPr lang="en-US" dirty="0" err="1">
                <a:solidFill>
                  <a:srgbClr val="040404"/>
                </a:solidFill>
              </a:rPr>
              <a:t>hướng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dẫn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cụ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thể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sẽ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được</a:t>
            </a:r>
            <a:r>
              <a:rPr lang="en-US" dirty="0">
                <a:solidFill>
                  <a:srgbClr val="040404"/>
                </a:solidFill>
              </a:rPr>
              <a:t> BP </a:t>
            </a:r>
            <a:r>
              <a:rPr lang="en-US" dirty="0" err="1">
                <a:solidFill>
                  <a:srgbClr val="040404"/>
                </a:solidFill>
              </a:rPr>
              <a:t>giáo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vụ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thông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báo</a:t>
            </a:r>
            <a:r>
              <a:rPr lang="en-US" dirty="0">
                <a:solidFill>
                  <a:srgbClr val="040404"/>
                </a:solidFill>
              </a:rPr>
              <a:t> </a:t>
            </a:r>
            <a:r>
              <a:rPr lang="en-US" dirty="0" err="1">
                <a:solidFill>
                  <a:srgbClr val="040404"/>
                </a:solidFill>
              </a:rPr>
              <a:t>sau</a:t>
            </a:r>
            <a:r>
              <a:rPr lang="en-US" dirty="0">
                <a:solidFill>
                  <a:srgbClr val="040404"/>
                </a:solidFill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A016D-49EF-4BEC-BB1A-FFC2BC39F5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86794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"/>
          <p:cNvSpPr txBox="1">
            <a:spLocks noGrp="1"/>
          </p:cNvSpPr>
          <p:nvPr>
            <p:ph type="title"/>
          </p:nvPr>
        </p:nvSpPr>
        <p:spPr>
          <a:xfrm>
            <a:off x="311700" y="158129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Thông tin liên hệ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8"/>
          <p:cNvSpPr txBox="1">
            <a:spLocks noGrp="1"/>
          </p:cNvSpPr>
          <p:nvPr>
            <p:ph type="body" idx="1"/>
          </p:nvPr>
        </p:nvSpPr>
        <p:spPr>
          <a:xfrm>
            <a:off x="311700" y="962526"/>
            <a:ext cx="8520600" cy="36064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dirty="0">
                <a:solidFill>
                  <a:srgbClr val="040404"/>
                </a:solidFill>
              </a:rPr>
              <a:t>Văn phòng Khoa CNTT</a:t>
            </a:r>
            <a:r>
              <a:rPr lang="en">
                <a:solidFill>
                  <a:srgbClr val="040404"/>
                </a:solidFill>
              </a:rPr>
              <a:t>: Phòng </a:t>
            </a:r>
            <a:r>
              <a:rPr lang="en-US" dirty="0">
                <a:solidFill>
                  <a:srgbClr val="040404"/>
                </a:solidFill>
              </a:rPr>
              <a:t>I</a:t>
            </a:r>
            <a:r>
              <a:rPr lang="en" dirty="0">
                <a:solidFill>
                  <a:srgbClr val="040404"/>
                </a:solidFill>
              </a:rPr>
              <a:t>53 ( tòa nhà </a:t>
            </a:r>
            <a:r>
              <a:rPr lang="en-US" dirty="0">
                <a:solidFill>
                  <a:srgbClr val="040404"/>
                </a:solidFill>
              </a:rPr>
              <a:t>I</a:t>
            </a:r>
            <a:r>
              <a:rPr lang="en" dirty="0">
                <a:solidFill>
                  <a:srgbClr val="040404"/>
                </a:solidFill>
              </a:rPr>
              <a:t>, 227 Nguyễn Văn Cừ, phường 4, quận 5)</a:t>
            </a:r>
            <a:endParaRPr dirty="0">
              <a:solidFill>
                <a:srgbClr val="040404"/>
              </a:solidFill>
            </a:endParaRPr>
          </a:p>
          <a:p>
            <a:pPr marL="342900" lvl="0" algn="l" rtl="0">
              <a:spcBef>
                <a:spcPts val="1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dirty="0">
                <a:solidFill>
                  <a:srgbClr val="040404"/>
                </a:solidFill>
              </a:rPr>
              <a:t>Bộ phận Giáo vụ</a:t>
            </a:r>
            <a:r>
              <a:rPr lang="en">
                <a:solidFill>
                  <a:srgbClr val="040404"/>
                </a:solidFill>
              </a:rPr>
              <a:t>: </a:t>
            </a:r>
            <a:r>
              <a:rPr lang="en" u="sng">
                <a:solidFill>
                  <a:schemeClr val="accent5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giaovu.clc@</a:t>
            </a:r>
            <a:r>
              <a:rPr lang="en" u="sng" dirty="0">
                <a:solidFill>
                  <a:schemeClr val="accent5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fit.hcmus.edu</a:t>
            </a:r>
            <a:r>
              <a:rPr lang="en" u="sng">
                <a:solidFill>
                  <a:schemeClr val="accent5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.vn</a:t>
            </a:r>
            <a:endParaRPr lang="en" u="sng">
              <a:solidFill>
                <a:schemeClr val="accent5">
                  <a:lumMod val="50000"/>
                </a:schemeClr>
              </a:solidFill>
            </a:endParaRPr>
          </a:p>
          <a:p>
            <a:pPr marL="342900" lvl="0" algn="l" rtl="0">
              <a:spcBef>
                <a:spcPts val="1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>
                <a:solidFill>
                  <a:srgbClr val="040404"/>
                </a:solidFill>
              </a:rPr>
              <a:t>Cố vấn học tập: </a:t>
            </a:r>
            <a:r>
              <a:rPr lang="en">
                <a:solidFill>
                  <a:schemeClr val="accent5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cvht@fit.hcmus.edu.vn</a:t>
            </a:r>
            <a:r>
              <a:rPr lang="en">
                <a:solidFill>
                  <a:srgbClr val="040404"/>
                </a:solidFill>
              </a:rPr>
              <a:t>, SV có thể nhờ tư vấn qua phiên trực offline hoặc online của cố vấn học tập. </a:t>
            </a:r>
          </a:p>
          <a:p>
            <a:pPr marL="342900" lvl="0" algn="l" rtl="0">
              <a:spcBef>
                <a:spcPts val="1600"/>
              </a:spcBef>
              <a:spcAft>
                <a:spcPts val="0"/>
              </a:spcAft>
              <a:buFont typeface="+mj-lt"/>
              <a:buAutoNum type="arabicPeriod"/>
            </a:pPr>
            <a:endParaRPr lang="en" dirty="0">
              <a:solidFill>
                <a:srgbClr val="040404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759065-CA15-4E63-9543-B86A125AA9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28C93-8054-45BD-B502-1E773CC2B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20775"/>
            <a:ext cx="8520600" cy="707400"/>
          </a:xfrm>
        </p:spPr>
        <p:txBody>
          <a:bodyPr/>
          <a:lstStyle/>
          <a:p>
            <a:pPr algn="ctr"/>
            <a:r>
              <a:rPr lang="en-US"/>
              <a:t>Q &amp; 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1A4D3-7281-4A12-8C53-29AADB19A6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57025-082D-406B-982C-D2CC0207BF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706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DA196-9C8A-174B-861D-7E98D3E2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58129"/>
            <a:ext cx="8520600" cy="707400"/>
          </a:xfrm>
        </p:spPr>
        <p:txBody>
          <a:bodyPr/>
          <a:lstStyle/>
          <a:p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8612A-398D-DF42-2BF7-45203D12B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19930"/>
            <a:ext cx="8520600" cy="33027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 err="1">
                <a:solidFill>
                  <a:srgbClr val="000000"/>
                </a:solidFill>
              </a:rPr>
              <a:t>Mục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tiêu</a:t>
            </a:r>
            <a:endParaRPr lang="en-US" dirty="0">
              <a:solidFill>
                <a:srgbClr val="00000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dirty="0" err="1">
                <a:solidFill>
                  <a:srgbClr val="000000"/>
                </a:solidFill>
              </a:rPr>
              <a:t>Các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hình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thức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hoàn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thành</a:t>
            </a:r>
            <a:r>
              <a:rPr lang="en-US" dirty="0">
                <a:solidFill>
                  <a:srgbClr val="000000"/>
                </a:solidFill>
              </a:rPr>
              <a:t> 10 TC </a:t>
            </a:r>
            <a:r>
              <a:rPr lang="en-US" dirty="0" err="1">
                <a:solidFill>
                  <a:srgbClr val="000000"/>
                </a:solidFill>
              </a:rPr>
              <a:t>Kiến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thức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tốt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nghiệp</a:t>
            </a:r>
            <a:r>
              <a:rPr lang="en-US" dirty="0">
                <a:solidFill>
                  <a:srgbClr val="000000"/>
                </a:solidFill>
              </a:rPr>
              <a:t> (KTTN)</a:t>
            </a:r>
          </a:p>
          <a:p>
            <a:pPr lvl="1">
              <a:spcBef>
                <a:spcPts val="600"/>
              </a:spcBef>
            </a:pPr>
            <a:r>
              <a:rPr lang="en-US" dirty="0" err="1">
                <a:solidFill>
                  <a:srgbClr val="000000"/>
                </a:solidFill>
              </a:rPr>
              <a:t>Chương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trình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tiên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tiến</a:t>
            </a:r>
            <a:r>
              <a:rPr lang="en-US" dirty="0">
                <a:solidFill>
                  <a:srgbClr val="000000"/>
                </a:solidFill>
              </a:rPr>
              <a:t> - APCS</a:t>
            </a:r>
          </a:p>
          <a:p>
            <a:pPr lvl="1">
              <a:spcBef>
                <a:spcPts val="600"/>
              </a:spcBef>
            </a:pPr>
            <a:r>
              <a:rPr lang="en-US" dirty="0" err="1">
                <a:solidFill>
                  <a:srgbClr val="000000"/>
                </a:solidFill>
              </a:rPr>
              <a:t>Chương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trình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chất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lượng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cao</a:t>
            </a:r>
            <a:r>
              <a:rPr lang="en-US" dirty="0">
                <a:solidFill>
                  <a:srgbClr val="000000"/>
                </a:solidFill>
              </a:rPr>
              <a:t> - CLC</a:t>
            </a:r>
          </a:p>
          <a:p>
            <a:pPr lvl="1">
              <a:spcBef>
                <a:spcPts val="600"/>
              </a:spcBef>
            </a:pPr>
            <a:r>
              <a:rPr lang="en-US" dirty="0" err="1">
                <a:solidFill>
                  <a:srgbClr val="000000"/>
                </a:solidFill>
              </a:rPr>
              <a:t>Chương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trình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Việt</a:t>
            </a:r>
            <a:r>
              <a:rPr lang="en-US" dirty="0">
                <a:solidFill>
                  <a:srgbClr val="000000"/>
                </a:solidFill>
              </a:rPr>
              <a:t> – </a:t>
            </a:r>
            <a:r>
              <a:rPr lang="en-US" dirty="0" err="1">
                <a:solidFill>
                  <a:srgbClr val="000000"/>
                </a:solidFill>
              </a:rPr>
              <a:t>Pháp</a:t>
            </a:r>
            <a:r>
              <a:rPr lang="en-US" dirty="0">
                <a:solidFill>
                  <a:srgbClr val="000000"/>
                </a:solidFill>
              </a:rPr>
              <a:t> - VP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US" dirty="0" err="1">
                <a:solidFill>
                  <a:srgbClr val="000000"/>
                </a:solidFill>
              </a:rPr>
              <a:t>Kế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hoạch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thực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hiện</a:t>
            </a: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US" dirty="0" err="1">
                <a:solidFill>
                  <a:srgbClr val="000000"/>
                </a:solidFill>
              </a:rPr>
              <a:t>Các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câu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hỏi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thường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gặp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CFAB9-063A-B148-444E-FDDA0A83B9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43017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D9433-DE4A-446E-2497-479917757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30" y="101749"/>
            <a:ext cx="8520600" cy="707400"/>
          </a:xfrm>
        </p:spPr>
        <p:txBody>
          <a:bodyPr/>
          <a:lstStyle/>
          <a:p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9BC16-B199-439B-C9BB-CCAA79804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764" y="809149"/>
            <a:ext cx="8706766" cy="3735042"/>
          </a:xfrm>
        </p:spPr>
        <p:txBody>
          <a:bodyPr/>
          <a:lstStyle/>
          <a:p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sớm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hoạch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10 TC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tốt</a:t>
            </a:r>
            <a:r>
              <a:rPr lang="en-US" dirty="0"/>
              <a:t> </a:t>
            </a:r>
            <a:r>
              <a:rPr lang="en-US" dirty="0" err="1"/>
              <a:t>nghiệp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CTĐT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.</a:t>
            </a:r>
          </a:p>
          <a:p>
            <a:r>
              <a:rPr lang="en-US" dirty="0"/>
              <a:t>CTĐT:</a:t>
            </a:r>
          </a:p>
          <a:p>
            <a:pPr lvl="1"/>
            <a:r>
              <a:rPr lang="en-US" dirty="0"/>
              <a:t>APCS: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TC CTĐT </a:t>
            </a:r>
            <a:r>
              <a:rPr lang="en-US" dirty="0" err="1"/>
              <a:t>khóa</a:t>
            </a:r>
            <a:r>
              <a:rPr lang="en-US" dirty="0"/>
              <a:t> 2021: 165 TC</a:t>
            </a:r>
          </a:p>
          <a:p>
            <a:pPr lvl="2"/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APCS: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6788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https://www.ctda.hcmus.edu.vn/vi/educational-program/chuong-trinh-tien-tien/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CLC: </a:t>
            </a:r>
            <a:r>
              <a:rPr lang="en-US" dirty="0" err="1"/>
              <a:t>Tống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TC CTĐT </a:t>
            </a:r>
            <a:r>
              <a:rPr lang="en-US" dirty="0" err="1"/>
              <a:t>khóa</a:t>
            </a:r>
            <a:r>
              <a:rPr lang="en-US" dirty="0"/>
              <a:t> 2021: 138 TC</a:t>
            </a:r>
          </a:p>
          <a:p>
            <a:pPr lvl="2"/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CLC: 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46788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https://www.ctda.hcmus.edu.vn/vi/educational-program/high-quality-program/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VP: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TC CTĐT </a:t>
            </a:r>
            <a:r>
              <a:rPr lang="en-US" dirty="0" err="1"/>
              <a:t>khóa</a:t>
            </a:r>
            <a:r>
              <a:rPr lang="en-US" dirty="0"/>
              <a:t> 2021: 142 TC</a:t>
            </a:r>
          </a:p>
          <a:p>
            <a:pPr lvl="2"/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VP: 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46788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https://www.ctda.hcmus.edu.vn/vi/educational-program/chuong-trinh-viet-phap/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FBD4B-1374-8C11-1BC9-DF9EE13580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35729EBE-DF29-E002-6D3B-86C92B9CE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481" y="3467459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955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19A6C-85C7-6698-2A92-C15BE8FC6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111" y="86683"/>
            <a:ext cx="8520600" cy="707400"/>
          </a:xfrm>
        </p:spPr>
        <p:txBody>
          <a:bodyPr/>
          <a:lstStyle/>
          <a:p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10 TC KTTN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C0D388-8704-53BB-6BB8-22B88517C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028" y="794083"/>
            <a:ext cx="8520600" cy="4150248"/>
          </a:xfrm>
        </p:spPr>
        <p:txBody>
          <a:bodyPr/>
          <a:lstStyle/>
          <a:p>
            <a:r>
              <a:rPr lang="en-US" sz="1200" b="1" dirty="0">
                <a:solidFill>
                  <a:srgbClr val="0070C0"/>
                </a:solidFill>
              </a:rPr>
              <a:t>APCS: SV </a:t>
            </a:r>
            <a:r>
              <a:rPr lang="en-US" sz="1200" b="1" dirty="0" err="1">
                <a:solidFill>
                  <a:srgbClr val="0070C0"/>
                </a:solidFill>
              </a:rPr>
              <a:t>chọn</a:t>
            </a:r>
            <a:r>
              <a:rPr lang="en-US" sz="1200" b="1" dirty="0">
                <a:solidFill>
                  <a:srgbClr val="0070C0"/>
                </a:solidFill>
              </a:rPr>
              <a:t> 1 </a:t>
            </a:r>
            <a:r>
              <a:rPr lang="en-US" sz="1200" b="1" dirty="0" err="1">
                <a:solidFill>
                  <a:srgbClr val="0070C0"/>
                </a:solidFill>
              </a:rPr>
              <a:t>trong</a:t>
            </a:r>
            <a:r>
              <a:rPr lang="en-US" sz="1200" b="1" dirty="0">
                <a:solidFill>
                  <a:srgbClr val="0070C0"/>
                </a:solidFill>
              </a:rPr>
              <a:t> 2 </a:t>
            </a:r>
            <a:r>
              <a:rPr lang="en-US" sz="1200" b="1" dirty="0" err="1">
                <a:solidFill>
                  <a:srgbClr val="0070C0"/>
                </a:solidFill>
              </a:rPr>
              <a:t>phương</a:t>
            </a:r>
            <a:r>
              <a:rPr lang="en-US" sz="1200" b="1" dirty="0">
                <a:solidFill>
                  <a:srgbClr val="0070C0"/>
                </a:solidFill>
              </a:rPr>
              <a:t> </a:t>
            </a:r>
            <a:r>
              <a:rPr lang="en-US" sz="1200" b="1" dirty="0" err="1">
                <a:solidFill>
                  <a:srgbClr val="0070C0"/>
                </a:solidFill>
              </a:rPr>
              <a:t>thức</a:t>
            </a:r>
            <a:r>
              <a:rPr lang="en-US" sz="1200" b="1" dirty="0">
                <a:solidFill>
                  <a:srgbClr val="0070C0"/>
                </a:solidFill>
              </a:rPr>
              <a:t>:</a:t>
            </a:r>
          </a:p>
          <a:p>
            <a:pPr marL="825500" lvl="1" indent="-2286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000" dirty="0"/>
              <a:t>CS469-Đồ </a:t>
            </a:r>
            <a:r>
              <a:rPr lang="en-US" sz="1000" dirty="0" err="1"/>
              <a:t>án</a:t>
            </a:r>
            <a:r>
              <a:rPr lang="en-US" sz="1000" dirty="0"/>
              <a:t> </a:t>
            </a:r>
            <a:r>
              <a:rPr lang="en-US" sz="1000" dirty="0" err="1"/>
              <a:t>tốt</a:t>
            </a:r>
            <a:r>
              <a:rPr lang="en-US" sz="1000" dirty="0"/>
              <a:t> </a:t>
            </a:r>
            <a:r>
              <a:rPr lang="en-US" sz="1000" dirty="0" err="1"/>
              <a:t>nghiệp</a:t>
            </a:r>
            <a:r>
              <a:rPr lang="en-US" sz="1000" dirty="0"/>
              <a:t> </a:t>
            </a:r>
            <a:r>
              <a:rPr lang="en-US" sz="1000" dirty="0" err="1"/>
              <a:t>thực</a:t>
            </a:r>
            <a:r>
              <a:rPr lang="en-US" sz="1000" dirty="0"/>
              <a:t> </a:t>
            </a:r>
            <a:r>
              <a:rPr lang="en-US" sz="1000" dirty="0" err="1"/>
              <a:t>tế</a:t>
            </a:r>
            <a:r>
              <a:rPr lang="en-US" sz="1000" dirty="0"/>
              <a:t> I (5TC) + CS470-Đồ </a:t>
            </a:r>
            <a:r>
              <a:rPr lang="en-US" sz="1000" dirty="0" err="1"/>
              <a:t>án</a:t>
            </a:r>
            <a:r>
              <a:rPr lang="en-US" sz="1000" dirty="0"/>
              <a:t> </a:t>
            </a:r>
            <a:r>
              <a:rPr lang="en-US" sz="1000" dirty="0" err="1"/>
              <a:t>tốt</a:t>
            </a:r>
            <a:r>
              <a:rPr lang="en-US" sz="1000" dirty="0"/>
              <a:t> </a:t>
            </a:r>
            <a:r>
              <a:rPr lang="en-US" sz="1000" dirty="0" err="1"/>
              <a:t>nghiệp</a:t>
            </a:r>
            <a:r>
              <a:rPr lang="en-US" sz="1000" dirty="0"/>
              <a:t> </a:t>
            </a:r>
            <a:r>
              <a:rPr lang="en-US" sz="1000" dirty="0" err="1"/>
              <a:t>thực</a:t>
            </a:r>
            <a:r>
              <a:rPr lang="en-US" sz="1000" dirty="0"/>
              <a:t> </a:t>
            </a:r>
            <a:r>
              <a:rPr lang="en-US" sz="1000" dirty="0" err="1"/>
              <a:t>tế</a:t>
            </a:r>
            <a:r>
              <a:rPr lang="en-US" sz="1000" dirty="0"/>
              <a:t> II (5TC)</a:t>
            </a:r>
          </a:p>
          <a:p>
            <a:pPr marL="825500" lvl="1" indent="-2286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000" dirty="0"/>
              <a:t>CS468-Khóa </a:t>
            </a:r>
            <a:r>
              <a:rPr lang="en-US" sz="1000" dirty="0" err="1"/>
              <a:t>luận</a:t>
            </a:r>
            <a:r>
              <a:rPr lang="en-US" sz="1000" dirty="0"/>
              <a:t> </a:t>
            </a:r>
            <a:r>
              <a:rPr lang="en-US" sz="1000" dirty="0" err="1"/>
              <a:t>tốt</a:t>
            </a:r>
            <a:r>
              <a:rPr lang="en-US" sz="1000" dirty="0"/>
              <a:t> </a:t>
            </a:r>
            <a:r>
              <a:rPr lang="en-US" sz="1000" dirty="0" err="1"/>
              <a:t>nghiệp</a:t>
            </a:r>
            <a:r>
              <a:rPr lang="en-US" sz="1000" dirty="0"/>
              <a:t> (10TC)</a:t>
            </a:r>
          </a:p>
          <a:p>
            <a:r>
              <a:rPr lang="en-US" sz="1200" b="1" dirty="0">
                <a:solidFill>
                  <a:srgbClr val="0070C0"/>
                </a:solidFill>
              </a:rPr>
              <a:t>CLC:  SV </a:t>
            </a:r>
            <a:r>
              <a:rPr lang="en-US" sz="1200" b="1" dirty="0" err="1">
                <a:solidFill>
                  <a:srgbClr val="0070C0"/>
                </a:solidFill>
              </a:rPr>
              <a:t>chọn</a:t>
            </a:r>
            <a:r>
              <a:rPr lang="en-US" sz="1200" b="1" dirty="0">
                <a:solidFill>
                  <a:srgbClr val="0070C0"/>
                </a:solidFill>
              </a:rPr>
              <a:t> 1 </a:t>
            </a:r>
            <a:r>
              <a:rPr lang="en-US" sz="1200" b="1" dirty="0" err="1">
                <a:solidFill>
                  <a:srgbClr val="0070C0"/>
                </a:solidFill>
              </a:rPr>
              <a:t>trong</a:t>
            </a:r>
            <a:r>
              <a:rPr lang="en-US" sz="1200" b="1" dirty="0">
                <a:solidFill>
                  <a:srgbClr val="0070C0"/>
                </a:solidFill>
              </a:rPr>
              <a:t> 4 </a:t>
            </a:r>
            <a:r>
              <a:rPr lang="en-US" sz="1200" b="1" dirty="0" err="1">
                <a:solidFill>
                  <a:srgbClr val="0070C0"/>
                </a:solidFill>
              </a:rPr>
              <a:t>phương</a:t>
            </a:r>
            <a:r>
              <a:rPr lang="en-US" sz="1200" b="1" dirty="0">
                <a:solidFill>
                  <a:srgbClr val="0070C0"/>
                </a:solidFill>
              </a:rPr>
              <a:t> </a:t>
            </a:r>
            <a:r>
              <a:rPr lang="en-US" sz="1200" b="1" dirty="0" err="1">
                <a:solidFill>
                  <a:srgbClr val="0070C0"/>
                </a:solidFill>
              </a:rPr>
              <a:t>thức</a:t>
            </a:r>
            <a:r>
              <a:rPr lang="en-US" sz="1200" b="1" dirty="0">
                <a:solidFill>
                  <a:srgbClr val="0070C0"/>
                </a:solidFill>
              </a:rPr>
              <a:t>:</a:t>
            </a:r>
          </a:p>
          <a:p>
            <a:pPr lvl="1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000" dirty="0"/>
              <a:t>CSC10204-Thực </a:t>
            </a:r>
            <a:r>
              <a:rPr lang="en-US" sz="1000" dirty="0" err="1"/>
              <a:t>tập</a:t>
            </a:r>
            <a:r>
              <a:rPr lang="en-US" sz="1000" dirty="0"/>
              <a:t> </a:t>
            </a:r>
            <a:r>
              <a:rPr lang="en-US" sz="1000" dirty="0" err="1"/>
              <a:t>dự</a:t>
            </a:r>
            <a:r>
              <a:rPr lang="en-US" sz="1000" dirty="0"/>
              <a:t> </a:t>
            </a:r>
            <a:r>
              <a:rPr lang="en-US" sz="1000" dirty="0" err="1"/>
              <a:t>án</a:t>
            </a:r>
            <a:r>
              <a:rPr lang="en-US" sz="1000" dirty="0"/>
              <a:t> </a:t>
            </a:r>
            <a:r>
              <a:rPr lang="en-US" sz="1000" dirty="0" err="1"/>
              <a:t>tốt</a:t>
            </a:r>
            <a:r>
              <a:rPr lang="en-US" sz="1000" dirty="0"/>
              <a:t> </a:t>
            </a:r>
            <a:r>
              <a:rPr lang="en-US" sz="1000" dirty="0" err="1"/>
              <a:t>nghiệp</a:t>
            </a:r>
            <a:r>
              <a:rPr lang="en-US" sz="1000" dirty="0"/>
              <a:t> (6TC) + 1 </a:t>
            </a:r>
            <a:r>
              <a:rPr lang="en-US" sz="1000" dirty="0" err="1"/>
              <a:t>Chuyên</a:t>
            </a:r>
            <a:r>
              <a:rPr lang="en-US" sz="1000" dirty="0"/>
              <a:t> </a:t>
            </a:r>
            <a:r>
              <a:rPr lang="en-US" sz="1000" dirty="0" err="1"/>
              <a:t>đề</a:t>
            </a:r>
            <a:r>
              <a:rPr lang="en-US" sz="1000" dirty="0"/>
              <a:t> </a:t>
            </a:r>
            <a:r>
              <a:rPr lang="en-US" sz="1000" dirty="0" err="1"/>
              <a:t>tốt</a:t>
            </a:r>
            <a:r>
              <a:rPr lang="en-US" sz="1000" dirty="0"/>
              <a:t> </a:t>
            </a:r>
            <a:r>
              <a:rPr lang="en-US" sz="1000" dirty="0" err="1"/>
              <a:t>nghiệp</a:t>
            </a:r>
            <a:r>
              <a:rPr lang="en-US" sz="1000" dirty="0"/>
              <a:t> </a:t>
            </a:r>
            <a:r>
              <a:rPr lang="en-US" sz="1000" dirty="0" err="1"/>
              <a:t>đúng</a:t>
            </a:r>
            <a:r>
              <a:rPr lang="en-US" sz="1000" dirty="0"/>
              <a:t> </a:t>
            </a:r>
            <a:r>
              <a:rPr lang="en-US" sz="1000" dirty="0" err="1"/>
              <a:t>chuyên</a:t>
            </a:r>
            <a:r>
              <a:rPr lang="en-US" sz="1000" dirty="0"/>
              <a:t> </a:t>
            </a:r>
            <a:r>
              <a:rPr lang="en-US" sz="1000" dirty="0" err="1"/>
              <a:t>ngành</a:t>
            </a:r>
            <a:endParaRPr lang="en-US" sz="1000" dirty="0"/>
          </a:p>
          <a:p>
            <a:pPr lvl="1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000" dirty="0"/>
              <a:t>CSC10251-Khóa </a:t>
            </a:r>
            <a:r>
              <a:rPr lang="en-US" sz="1000" dirty="0" err="1"/>
              <a:t>luận</a:t>
            </a:r>
            <a:r>
              <a:rPr lang="en-US" sz="1000" dirty="0"/>
              <a:t> </a:t>
            </a:r>
            <a:r>
              <a:rPr lang="en-US" sz="1000" dirty="0" err="1"/>
              <a:t>tốt</a:t>
            </a:r>
            <a:r>
              <a:rPr lang="en-US" sz="1000" dirty="0"/>
              <a:t> </a:t>
            </a:r>
            <a:r>
              <a:rPr lang="en-US" sz="1000" dirty="0" err="1"/>
              <a:t>nghiệp</a:t>
            </a:r>
            <a:r>
              <a:rPr lang="en-US" sz="1000" dirty="0"/>
              <a:t> – 10TC</a:t>
            </a:r>
          </a:p>
          <a:p>
            <a:pPr lvl="1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000" dirty="0"/>
              <a:t>CSC10252-Thực </a:t>
            </a:r>
            <a:r>
              <a:rPr lang="en-US" sz="1000" dirty="0" err="1"/>
              <a:t>tập</a:t>
            </a:r>
            <a:r>
              <a:rPr lang="en-US" sz="1000" dirty="0"/>
              <a:t> </a:t>
            </a:r>
            <a:r>
              <a:rPr lang="en-US" sz="1000" dirty="0" err="1"/>
              <a:t>tốt</a:t>
            </a:r>
            <a:r>
              <a:rPr lang="en-US" sz="1000" dirty="0"/>
              <a:t> </a:t>
            </a:r>
            <a:r>
              <a:rPr lang="en-US" sz="1000" dirty="0" err="1"/>
              <a:t>nghiệp</a:t>
            </a:r>
            <a:r>
              <a:rPr lang="en-US" sz="1000" dirty="0"/>
              <a:t> – 10TC</a:t>
            </a:r>
          </a:p>
          <a:p>
            <a:pPr lvl="1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000" dirty="0" err="1"/>
              <a:t>Học</a:t>
            </a:r>
            <a:r>
              <a:rPr lang="en-US" sz="1000" dirty="0"/>
              <a:t> 3 </a:t>
            </a:r>
            <a:r>
              <a:rPr lang="en-US" sz="1000" dirty="0" err="1"/>
              <a:t>chuyên</a:t>
            </a:r>
            <a:r>
              <a:rPr lang="en-US" sz="1000" dirty="0"/>
              <a:t> </a:t>
            </a:r>
            <a:r>
              <a:rPr lang="en-US" sz="1000" dirty="0" err="1"/>
              <a:t>đề</a:t>
            </a:r>
            <a:r>
              <a:rPr lang="en-US" sz="1000" dirty="0"/>
              <a:t> </a:t>
            </a:r>
            <a:r>
              <a:rPr lang="en-US" sz="1000" dirty="0" err="1"/>
              <a:t>tốt</a:t>
            </a:r>
            <a:r>
              <a:rPr lang="en-US" sz="1000" dirty="0"/>
              <a:t> </a:t>
            </a:r>
            <a:r>
              <a:rPr lang="en-US" sz="1000" dirty="0" err="1"/>
              <a:t>nghiệp</a:t>
            </a:r>
            <a:r>
              <a:rPr lang="en-US" sz="1000" dirty="0"/>
              <a:t> </a:t>
            </a:r>
            <a:r>
              <a:rPr lang="en-US" sz="1000" dirty="0" err="1"/>
              <a:t>đúng</a:t>
            </a:r>
            <a:r>
              <a:rPr lang="en-US" sz="1000" dirty="0"/>
              <a:t> </a:t>
            </a:r>
            <a:r>
              <a:rPr lang="en-US" sz="1000" dirty="0" err="1"/>
              <a:t>chuyên</a:t>
            </a:r>
            <a:r>
              <a:rPr lang="en-US" sz="1000" dirty="0"/>
              <a:t> </a:t>
            </a:r>
            <a:r>
              <a:rPr lang="en-US" sz="1000" dirty="0" err="1"/>
              <a:t>ngành</a:t>
            </a:r>
            <a:r>
              <a:rPr lang="en-US" sz="1000" dirty="0"/>
              <a:t> – 12 TC (</a:t>
            </a:r>
            <a:r>
              <a:rPr lang="en-US" sz="1000" dirty="0" err="1"/>
              <a:t>dư</a:t>
            </a:r>
            <a:r>
              <a:rPr lang="en-US" sz="1000" dirty="0"/>
              <a:t> 2 TC): </a:t>
            </a:r>
            <a:r>
              <a:rPr lang="en-US" sz="1000" dirty="0" err="1"/>
              <a:t>xem</a:t>
            </a:r>
            <a:r>
              <a:rPr lang="en-US" sz="1000" dirty="0"/>
              <a:t> </a:t>
            </a:r>
            <a:r>
              <a:rPr lang="en-US" sz="1000" dirty="0" err="1"/>
              <a:t>kỹ</a:t>
            </a:r>
            <a:r>
              <a:rPr lang="en-US" sz="1000" dirty="0"/>
              <a:t> CTĐT, </a:t>
            </a:r>
            <a:r>
              <a:rPr lang="en-US" sz="1000" dirty="0" err="1"/>
              <a:t>chỉ</a:t>
            </a:r>
            <a:r>
              <a:rPr lang="en-US" sz="1000" dirty="0"/>
              <a:t> </a:t>
            </a:r>
            <a:r>
              <a:rPr lang="en-US" sz="1000" dirty="0" err="1"/>
              <a:t>áp</a:t>
            </a:r>
            <a:r>
              <a:rPr lang="en-US" sz="1000" dirty="0"/>
              <a:t> </a:t>
            </a:r>
            <a:r>
              <a:rPr lang="en-US" sz="1000" dirty="0" err="1"/>
              <a:t>dụng</a:t>
            </a:r>
            <a:r>
              <a:rPr lang="en-US" sz="1000" dirty="0"/>
              <a:t> </a:t>
            </a:r>
            <a:r>
              <a:rPr lang="en-US" sz="1000" dirty="0" err="1"/>
              <a:t>phương</a:t>
            </a:r>
            <a:r>
              <a:rPr lang="en-US" sz="1000" dirty="0"/>
              <a:t> </a:t>
            </a:r>
            <a:r>
              <a:rPr lang="en-US" sz="1000" dirty="0" err="1"/>
              <a:t>thức</a:t>
            </a:r>
            <a:r>
              <a:rPr lang="en-US" sz="1000" dirty="0"/>
              <a:t> </a:t>
            </a:r>
            <a:r>
              <a:rPr lang="en-US" sz="1000" dirty="0" err="1"/>
              <a:t>này</a:t>
            </a:r>
            <a:r>
              <a:rPr lang="en-US" sz="1000" dirty="0"/>
              <a:t> </a:t>
            </a:r>
            <a:r>
              <a:rPr lang="en-US" sz="1000" dirty="0" err="1"/>
              <a:t>đến</a:t>
            </a:r>
            <a:r>
              <a:rPr lang="en-US" sz="1000" dirty="0"/>
              <a:t> </a:t>
            </a:r>
            <a:r>
              <a:rPr lang="en-US" sz="1000" dirty="0" err="1"/>
              <a:t>khóa</a:t>
            </a:r>
            <a:r>
              <a:rPr lang="en-US" sz="1000" dirty="0"/>
              <a:t> 2022.  </a:t>
            </a:r>
            <a:r>
              <a:rPr lang="en-US" sz="1000" dirty="0" err="1"/>
              <a:t>Từ</a:t>
            </a:r>
            <a:r>
              <a:rPr lang="en-US" sz="1000" dirty="0"/>
              <a:t> </a:t>
            </a:r>
            <a:r>
              <a:rPr lang="en-US" sz="1000" dirty="0" err="1"/>
              <a:t>khóa</a:t>
            </a:r>
            <a:r>
              <a:rPr lang="en-US" sz="1000" dirty="0"/>
              <a:t> 2023, Khoa </a:t>
            </a:r>
            <a:r>
              <a:rPr lang="en-US" sz="1000" dirty="0" err="1"/>
              <a:t>không</a:t>
            </a:r>
            <a:r>
              <a:rPr lang="en-US" sz="1000" dirty="0"/>
              <a:t> </a:t>
            </a:r>
            <a:r>
              <a:rPr lang="en-US" sz="1000" dirty="0" err="1"/>
              <a:t>áp</a:t>
            </a:r>
            <a:r>
              <a:rPr lang="en-US" sz="1000" dirty="0"/>
              <a:t> </a:t>
            </a:r>
            <a:r>
              <a:rPr lang="en-US" sz="1000" dirty="0" err="1"/>
              <a:t>dụng</a:t>
            </a:r>
            <a:r>
              <a:rPr lang="en-US" sz="1000" dirty="0"/>
              <a:t> </a:t>
            </a:r>
            <a:r>
              <a:rPr lang="en-US" sz="1000" dirty="0" err="1"/>
              <a:t>phương</a:t>
            </a:r>
            <a:r>
              <a:rPr lang="en-US" sz="1000" dirty="0"/>
              <a:t> </a:t>
            </a:r>
            <a:r>
              <a:rPr lang="en-US" sz="1000" dirty="0" err="1"/>
              <a:t>thức</a:t>
            </a:r>
            <a:r>
              <a:rPr lang="en-US" sz="1000" dirty="0"/>
              <a:t> </a:t>
            </a:r>
            <a:r>
              <a:rPr lang="en-US" sz="1000" dirty="0" err="1"/>
              <a:t>này</a:t>
            </a:r>
            <a:r>
              <a:rPr lang="en-US" sz="1000" dirty="0"/>
              <a:t> </a:t>
            </a:r>
            <a:r>
              <a:rPr lang="en-US" sz="1000" dirty="0" err="1"/>
              <a:t>nữa</a:t>
            </a:r>
            <a:r>
              <a:rPr lang="en-US" sz="1000" dirty="0"/>
              <a:t>.</a:t>
            </a:r>
          </a:p>
          <a:p>
            <a:r>
              <a:rPr lang="en-US" sz="1200" b="1" dirty="0">
                <a:solidFill>
                  <a:srgbClr val="0070C0"/>
                </a:solidFill>
              </a:rPr>
              <a:t>VP:  SV </a:t>
            </a:r>
            <a:r>
              <a:rPr lang="en-US" sz="1200" b="1" dirty="0" err="1">
                <a:solidFill>
                  <a:srgbClr val="0070C0"/>
                </a:solidFill>
              </a:rPr>
              <a:t>chọn</a:t>
            </a:r>
            <a:r>
              <a:rPr lang="en-US" sz="1200" b="1" dirty="0">
                <a:solidFill>
                  <a:srgbClr val="0070C0"/>
                </a:solidFill>
              </a:rPr>
              <a:t> 1 </a:t>
            </a:r>
            <a:r>
              <a:rPr lang="en-US" sz="1200" b="1" dirty="0" err="1">
                <a:solidFill>
                  <a:srgbClr val="0070C0"/>
                </a:solidFill>
              </a:rPr>
              <a:t>trong</a:t>
            </a:r>
            <a:r>
              <a:rPr lang="en-US" sz="1200" b="1" dirty="0">
                <a:solidFill>
                  <a:srgbClr val="0070C0"/>
                </a:solidFill>
              </a:rPr>
              <a:t> 5 </a:t>
            </a:r>
            <a:r>
              <a:rPr lang="en-US" sz="1200" b="1" dirty="0" err="1">
                <a:solidFill>
                  <a:srgbClr val="0070C0"/>
                </a:solidFill>
              </a:rPr>
              <a:t>phương</a:t>
            </a:r>
            <a:r>
              <a:rPr lang="en-US" sz="1200" b="1" dirty="0">
                <a:solidFill>
                  <a:srgbClr val="0070C0"/>
                </a:solidFill>
              </a:rPr>
              <a:t> </a:t>
            </a:r>
            <a:r>
              <a:rPr lang="en-US" sz="1200" b="1" dirty="0" err="1">
                <a:solidFill>
                  <a:srgbClr val="0070C0"/>
                </a:solidFill>
              </a:rPr>
              <a:t>thức</a:t>
            </a:r>
            <a:r>
              <a:rPr lang="en-US" sz="1200" b="1" dirty="0">
                <a:solidFill>
                  <a:srgbClr val="0070C0"/>
                </a:solidFill>
              </a:rPr>
              <a:t>:</a:t>
            </a:r>
          </a:p>
          <a:p>
            <a:pPr lvl="1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100" dirty="0"/>
              <a:t>CSC10204-Thực </a:t>
            </a:r>
            <a:r>
              <a:rPr lang="en-US" sz="1100" dirty="0" err="1"/>
              <a:t>tập</a:t>
            </a:r>
            <a:r>
              <a:rPr lang="en-US" sz="1100" dirty="0"/>
              <a:t> </a:t>
            </a:r>
            <a:r>
              <a:rPr lang="en-US" sz="1100" dirty="0" err="1"/>
              <a:t>dự</a:t>
            </a:r>
            <a:r>
              <a:rPr lang="en-US" sz="1100" dirty="0"/>
              <a:t> </a:t>
            </a:r>
            <a:r>
              <a:rPr lang="en-US" sz="1100" dirty="0" err="1"/>
              <a:t>án</a:t>
            </a:r>
            <a:r>
              <a:rPr lang="en-US" sz="1100" dirty="0"/>
              <a:t> </a:t>
            </a:r>
            <a:r>
              <a:rPr lang="en-US" sz="1100" dirty="0" err="1"/>
              <a:t>tốt</a:t>
            </a:r>
            <a:r>
              <a:rPr lang="en-US" sz="1100" dirty="0"/>
              <a:t> </a:t>
            </a:r>
            <a:r>
              <a:rPr lang="en-US" sz="1100" dirty="0" err="1"/>
              <a:t>nghiệp</a:t>
            </a:r>
            <a:r>
              <a:rPr lang="en-US" sz="1100" dirty="0"/>
              <a:t> (6TC) + 1 </a:t>
            </a:r>
            <a:r>
              <a:rPr lang="en-US" sz="1100" dirty="0" err="1"/>
              <a:t>Chuyên</a:t>
            </a:r>
            <a:r>
              <a:rPr lang="en-US" sz="1100" dirty="0"/>
              <a:t> </a:t>
            </a:r>
            <a:r>
              <a:rPr lang="en-US" sz="1100" dirty="0" err="1"/>
              <a:t>đề</a:t>
            </a:r>
            <a:r>
              <a:rPr lang="en-US" sz="1100" dirty="0"/>
              <a:t> </a:t>
            </a:r>
            <a:r>
              <a:rPr lang="en-US" sz="1100" dirty="0" err="1"/>
              <a:t>tốt</a:t>
            </a:r>
            <a:r>
              <a:rPr lang="en-US" sz="1100" dirty="0"/>
              <a:t> </a:t>
            </a:r>
            <a:r>
              <a:rPr lang="en-US" sz="1100" dirty="0" err="1"/>
              <a:t>nghiệp</a:t>
            </a:r>
            <a:r>
              <a:rPr lang="en-US" sz="1100" dirty="0"/>
              <a:t> </a:t>
            </a:r>
            <a:r>
              <a:rPr lang="en-US" sz="1100" dirty="0" err="1"/>
              <a:t>trong</a:t>
            </a:r>
            <a:r>
              <a:rPr lang="en-US" sz="1100" dirty="0"/>
              <a:t> </a:t>
            </a:r>
            <a:r>
              <a:rPr lang="en-US" sz="1100" dirty="0" err="1"/>
              <a:t>danh</a:t>
            </a:r>
            <a:r>
              <a:rPr lang="en-US" sz="1100" dirty="0"/>
              <a:t> </a:t>
            </a:r>
            <a:r>
              <a:rPr lang="en-US" sz="1100" dirty="0" err="1"/>
              <a:t>mục</a:t>
            </a:r>
            <a:r>
              <a:rPr lang="en-US" sz="1100" dirty="0"/>
              <a:t> 7.2.3 </a:t>
            </a:r>
            <a:r>
              <a:rPr lang="en-US" sz="1100" dirty="0" err="1"/>
              <a:t>Kiến</a:t>
            </a:r>
            <a:r>
              <a:rPr lang="en-US" sz="1100" dirty="0"/>
              <a:t> </a:t>
            </a:r>
            <a:r>
              <a:rPr lang="en-US" sz="1100" dirty="0" err="1"/>
              <a:t>thức</a:t>
            </a:r>
            <a:r>
              <a:rPr lang="en-US" sz="1100" dirty="0"/>
              <a:t> </a:t>
            </a:r>
            <a:r>
              <a:rPr lang="en-US" sz="1100" dirty="0" err="1"/>
              <a:t>tốt</a:t>
            </a:r>
            <a:r>
              <a:rPr lang="en-US" sz="1100" dirty="0"/>
              <a:t> </a:t>
            </a:r>
            <a:r>
              <a:rPr lang="en-US" sz="1100" dirty="0" err="1"/>
              <a:t>nghiệp</a:t>
            </a:r>
            <a:endParaRPr lang="en-US" sz="1100" dirty="0"/>
          </a:p>
          <a:p>
            <a:pPr lvl="1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100" dirty="0"/>
              <a:t>CSC10251-Khóa </a:t>
            </a:r>
            <a:r>
              <a:rPr lang="en-US" sz="1100" dirty="0" err="1"/>
              <a:t>luận</a:t>
            </a:r>
            <a:r>
              <a:rPr lang="en-US" sz="1100" dirty="0"/>
              <a:t> </a:t>
            </a:r>
            <a:r>
              <a:rPr lang="en-US" sz="1100" dirty="0" err="1"/>
              <a:t>tốt</a:t>
            </a:r>
            <a:r>
              <a:rPr lang="en-US" sz="1100" dirty="0"/>
              <a:t> </a:t>
            </a:r>
            <a:r>
              <a:rPr lang="en-US" sz="1100" dirty="0" err="1"/>
              <a:t>nghiệp</a:t>
            </a:r>
            <a:r>
              <a:rPr lang="en-US" sz="1100" dirty="0"/>
              <a:t> – 10TC </a:t>
            </a:r>
          </a:p>
          <a:p>
            <a:pPr lvl="1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100" dirty="0"/>
              <a:t>CSC10252-Thực </a:t>
            </a:r>
            <a:r>
              <a:rPr lang="en-US" sz="1100" dirty="0" err="1"/>
              <a:t>tập</a:t>
            </a:r>
            <a:r>
              <a:rPr lang="en-US" sz="1100" dirty="0"/>
              <a:t> </a:t>
            </a:r>
            <a:r>
              <a:rPr lang="en-US" sz="1100" dirty="0" err="1"/>
              <a:t>tốt</a:t>
            </a:r>
            <a:r>
              <a:rPr lang="en-US" sz="1100" dirty="0"/>
              <a:t> </a:t>
            </a:r>
            <a:r>
              <a:rPr lang="en-US" sz="1100" dirty="0" err="1"/>
              <a:t>nghiệp</a:t>
            </a:r>
            <a:r>
              <a:rPr lang="en-US" sz="1100" dirty="0"/>
              <a:t> – 10TC</a:t>
            </a:r>
          </a:p>
          <a:p>
            <a:pPr lvl="1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100" dirty="0" err="1"/>
              <a:t>Học</a:t>
            </a:r>
            <a:r>
              <a:rPr lang="en-US" sz="1100" dirty="0"/>
              <a:t> 3 </a:t>
            </a:r>
            <a:r>
              <a:rPr lang="en-US" sz="1100" dirty="0" err="1"/>
              <a:t>chuyên</a:t>
            </a:r>
            <a:r>
              <a:rPr lang="en-US" sz="1100" dirty="0"/>
              <a:t> </a:t>
            </a:r>
            <a:r>
              <a:rPr lang="en-US" sz="1100" dirty="0" err="1"/>
              <a:t>đề</a:t>
            </a:r>
            <a:r>
              <a:rPr lang="en-US" sz="1100" dirty="0"/>
              <a:t> </a:t>
            </a:r>
            <a:r>
              <a:rPr lang="en-US" sz="1100" dirty="0" err="1"/>
              <a:t>tốt</a:t>
            </a:r>
            <a:r>
              <a:rPr lang="en-US" sz="1100" dirty="0"/>
              <a:t> </a:t>
            </a:r>
            <a:r>
              <a:rPr lang="en-US" sz="1100" dirty="0" err="1"/>
              <a:t>nghiệp</a:t>
            </a:r>
            <a:r>
              <a:rPr lang="en-US" sz="1100" dirty="0"/>
              <a:t> </a:t>
            </a:r>
            <a:r>
              <a:rPr lang="en-US" sz="1100" dirty="0" err="1"/>
              <a:t>đúng</a:t>
            </a:r>
            <a:r>
              <a:rPr lang="en-US" sz="1100" dirty="0"/>
              <a:t> </a:t>
            </a:r>
            <a:r>
              <a:rPr lang="en-US" sz="1100" dirty="0" err="1"/>
              <a:t>chuyên</a:t>
            </a:r>
            <a:r>
              <a:rPr lang="en-US" sz="1100" dirty="0"/>
              <a:t> </a:t>
            </a:r>
            <a:r>
              <a:rPr lang="en-US" sz="1100" dirty="0" err="1"/>
              <a:t>ngành</a:t>
            </a:r>
            <a:r>
              <a:rPr lang="en-US" sz="1100" dirty="0"/>
              <a:t> – 12 TC (</a:t>
            </a:r>
            <a:r>
              <a:rPr lang="en-US" sz="1100" dirty="0" err="1"/>
              <a:t>dư</a:t>
            </a:r>
            <a:r>
              <a:rPr lang="en-US" sz="1100" dirty="0"/>
              <a:t> 2 TC): </a:t>
            </a:r>
            <a:r>
              <a:rPr lang="en-US" sz="1100" dirty="0" err="1"/>
              <a:t>xem</a:t>
            </a:r>
            <a:r>
              <a:rPr lang="en-US" sz="1100" dirty="0"/>
              <a:t> </a:t>
            </a:r>
            <a:r>
              <a:rPr lang="en-US" sz="1100" dirty="0" err="1"/>
              <a:t>kỹ</a:t>
            </a:r>
            <a:r>
              <a:rPr lang="en-US" sz="1100" dirty="0"/>
              <a:t> CTĐT.</a:t>
            </a:r>
          </a:p>
          <a:p>
            <a:pPr lvl="1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000" dirty="0" err="1"/>
              <a:t>Chọn</a:t>
            </a:r>
            <a:r>
              <a:rPr lang="en-US" sz="1000" dirty="0"/>
              <a:t> </a:t>
            </a:r>
            <a:r>
              <a:rPr lang="en-US" sz="1000" dirty="0" err="1"/>
              <a:t>thêm</a:t>
            </a:r>
            <a:r>
              <a:rPr lang="en-US" sz="1000" dirty="0"/>
              <a:t> HP </a:t>
            </a:r>
            <a:r>
              <a:rPr lang="en-US" sz="1000" dirty="0" err="1"/>
              <a:t>chuyên</a:t>
            </a:r>
            <a:r>
              <a:rPr lang="en-US" sz="1000" dirty="0"/>
              <a:t> </a:t>
            </a:r>
            <a:r>
              <a:rPr lang="en-US" sz="1000" dirty="0" err="1"/>
              <a:t>đề</a:t>
            </a:r>
            <a:r>
              <a:rPr lang="en-US" sz="1000" dirty="0"/>
              <a:t> </a:t>
            </a:r>
            <a:r>
              <a:rPr lang="en-US" sz="1000" dirty="0" err="1"/>
              <a:t>kết</a:t>
            </a:r>
            <a:r>
              <a:rPr lang="en-US" sz="1000" dirty="0"/>
              <a:t> </a:t>
            </a:r>
            <a:r>
              <a:rPr lang="en-US" sz="1000" dirty="0" err="1"/>
              <a:t>hợp</a:t>
            </a:r>
            <a:r>
              <a:rPr lang="en-US" sz="1000" dirty="0"/>
              <a:t> </a:t>
            </a:r>
            <a:r>
              <a:rPr lang="en-US" sz="1000" dirty="0" err="1"/>
              <a:t>với</a:t>
            </a:r>
            <a:r>
              <a:rPr lang="en-US" sz="1000" dirty="0"/>
              <a:t> </a:t>
            </a:r>
            <a:r>
              <a:rPr lang="en-US" sz="1000" dirty="0" err="1"/>
              <a:t>học</a:t>
            </a:r>
            <a:r>
              <a:rPr lang="en-US" sz="1000" dirty="0"/>
              <a:t> </a:t>
            </a:r>
            <a:r>
              <a:rPr lang="en-US" sz="1000" dirty="0" err="1"/>
              <a:t>phần</a:t>
            </a:r>
            <a:r>
              <a:rPr lang="en-US" sz="1000" dirty="0"/>
              <a:t>: CSC10107-Thực </a:t>
            </a:r>
            <a:r>
              <a:rPr lang="en-US" sz="1000" dirty="0" err="1"/>
              <a:t>tập</a:t>
            </a:r>
            <a:r>
              <a:rPr lang="en-US" sz="1000" dirty="0"/>
              <a:t> </a:t>
            </a:r>
            <a:r>
              <a:rPr lang="en-US" sz="1000" dirty="0" err="1"/>
              <a:t>thực</a:t>
            </a:r>
            <a:r>
              <a:rPr lang="en-US" sz="1000" dirty="0"/>
              <a:t> </a:t>
            </a:r>
            <a:r>
              <a:rPr lang="en-US" sz="1000" dirty="0" err="1"/>
              <a:t>tế</a:t>
            </a:r>
            <a:r>
              <a:rPr lang="en-US" sz="1000" dirty="0"/>
              <a:t> (4TC) </a:t>
            </a:r>
            <a:r>
              <a:rPr lang="en-US" sz="1000" dirty="0" err="1"/>
              <a:t>để</a:t>
            </a:r>
            <a:r>
              <a:rPr lang="en-US" sz="1000" dirty="0"/>
              <a:t> </a:t>
            </a:r>
            <a:r>
              <a:rPr lang="en-US" sz="1000" dirty="0" err="1"/>
              <a:t>được</a:t>
            </a:r>
            <a:r>
              <a:rPr lang="en-US" sz="1000" dirty="0"/>
              <a:t> 10 TC.</a:t>
            </a:r>
          </a:p>
          <a:p>
            <a:pPr lvl="2">
              <a:spcBef>
                <a:spcPts val="0"/>
              </a:spcBef>
            </a:pPr>
            <a:r>
              <a:rPr lang="en-US" sz="1000" dirty="0"/>
              <a:t>CSC10107-Thực </a:t>
            </a:r>
            <a:r>
              <a:rPr lang="en-US" sz="1000" dirty="0" err="1"/>
              <a:t>tập</a:t>
            </a:r>
            <a:r>
              <a:rPr lang="en-US" sz="1000" dirty="0"/>
              <a:t> </a:t>
            </a:r>
            <a:r>
              <a:rPr lang="en-US" sz="1000" dirty="0" err="1"/>
              <a:t>thực</a:t>
            </a:r>
            <a:r>
              <a:rPr lang="en-US" sz="1000" dirty="0"/>
              <a:t> </a:t>
            </a:r>
            <a:r>
              <a:rPr lang="en-US" sz="1000" dirty="0" err="1"/>
              <a:t>tế</a:t>
            </a:r>
            <a:r>
              <a:rPr lang="en-US" sz="1000" dirty="0"/>
              <a:t>: </a:t>
            </a:r>
            <a:r>
              <a:rPr lang="en-US" sz="1000" dirty="0" err="1"/>
              <a:t>Là</a:t>
            </a:r>
            <a:r>
              <a:rPr lang="en-US" sz="1000" dirty="0"/>
              <a:t> HP </a:t>
            </a:r>
            <a:r>
              <a:rPr lang="en-US" sz="1000" dirty="0" err="1"/>
              <a:t>chuyển</a:t>
            </a:r>
            <a:r>
              <a:rPr lang="en-US" sz="1000" dirty="0"/>
              <a:t> </a:t>
            </a:r>
            <a:r>
              <a:rPr lang="en-US" sz="1000" dirty="0" err="1"/>
              <a:t>điểm</a:t>
            </a:r>
            <a:r>
              <a:rPr lang="en-US" sz="1000" dirty="0"/>
              <a:t> sang </a:t>
            </a:r>
            <a:r>
              <a:rPr lang="en-US" sz="1000" dirty="0" err="1"/>
              <a:t>Pháp</a:t>
            </a:r>
            <a:r>
              <a:rPr lang="en-US" sz="1000" dirty="0"/>
              <a:t> </a:t>
            </a:r>
            <a:r>
              <a:rPr lang="en-US" sz="1000" dirty="0" err="1"/>
              <a:t>để</a:t>
            </a:r>
            <a:r>
              <a:rPr lang="en-US" sz="1000" dirty="0"/>
              <a:t> </a:t>
            </a:r>
            <a:r>
              <a:rPr lang="en-US" sz="1000" dirty="0" err="1"/>
              <a:t>lấy</a:t>
            </a:r>
            <a:r>
              <a:rPr lang="en-US" sz="1000" dirty="0"/>
              <a:t> </a:t>
            </a:r>
            <a:r>
              <a:rPr lang="en-US" sz="1000" dirty="0" err="1"/>
              <a:t>bằng</a:t>
            </a:r>
            <a:r>
              <a:rPr lang="en-US" sz="1000" dirty="0"/>
              <a:t> </a:t>
            </a:r>
            <a:r>
              <a:rPr lang="en-US" sz="1000" dirty="0" err="1"/>
              <a:t>của</a:t>
            </a:r>
            <a:r>
              <a:rPr lang="en-US" sz="1000" dirty="0"/>
              <a:t> Lyon, </a:t>
            </a:r>
            <a:r>
              <a:rPr lang="en-US" sz="1000" dirty="0" err="1"/>
              <a:t>thuộc</a:t>
            </a:r>
            <a:r>
              <a:rPr lang="en-US" sz="1000" dirty="0"/>
              <a:t> </a:t>
            </a:r>
            <a:r>
              <a:rPr lang="en-US" sz="1000" dirty="0" err="1"/>
              <a:t>khối</a:t>
            </a:r>
            <a:r>
              <a:rPr lang="en-US" sz="1000" dirty="0"/>
              <a:t> </a:t>
            </a:r>
            <a:r>
              <a:rPr lang="en-US" sz="1000" dirty="0" err="1"/>
              <a:t>kiến</a:t>
            </a:r>
            <a:r>
              <a:rPr lang="en-US" sz="1000" dirty="0"/>
              <a:t> </a:t>
            </a:r>
            <a:r>
              <a:rPr lang="en-US" sz="1000" dirty="0" err="1"/>
              <a:t>thức</a:t>
            </a:r>
            <a:r>
              <a:rPr lang="en-US" sz="1000" dirty="0"/>
              <a:t> </a:t>
            </a:r>
            <a:r>
              <a:rPr lang="en-US" sz="1000" dirty="0" err="1"/>
              <a:t>tốt</a:t>
            </a:r>
            <a:r>
              <a:rPr lang="en-US" sz="1000" dirty="0"/>
              <a:t> </a:t>
            </a:r>
            <a:r>
              <a:rPr lang="en-US" sz="1000" dirty="0" err="1"/>
              <a:t>nghiệp</a:t>
            </a:r>
            <a:r>
              <a:rPr lang="en-US" sz="1000" dirty="0"/>
              <a:t>.</a:t>
            </a:r>
          </a:p>
          <a:p>
            <a:pPr lvl="2">
              <a:spcBef>
                <a:spcPts val="0"/>
              </a:spcBef>
            </a:pPr>
            <a:r>
              <a:rPr lang="en-US" sz="1000" dirty="0" err="1"/>
              <a:t>Có</a:t>
            </a:r>
            <a:r>
              <a:rPr lang="en-US" sz="1000" dirty="0"/>
              <a:t> </a:t>
            </a:r>
            <a:r>
              <a:rPr lang="en-US" sz="1000" dirty="0" err="1"/>
              <a:t>thể</a:t>
            </a:r>
            <a:r>
              <a:rPr lang="en-US" sz="1000" dirty="0"/>
              <a:t> </a:t>
            </a:r>
            <a:r>
              <a:rPr lang="en-US" sz="1000" dirty="0" err="1"/>
              <a:t>kết</a:t>
            </a:r>
            <a:r>
              <a:rPr lang="en-US" sz="1000" dirty="0"/>
              <a:t> </a:t>
            </a:r>
            <a:r>
              <a:rPr lang="en-US" sz="1000" dirty="0" err="1"/>
              <a:t>hợp</a:t>
            </a:r>
            <a:r>
              <a:rPr lang="en-US" sz="1000" dirty="0"/>
              <a:t>: </a:t>
            </a:r>
          </a:p>
          <a:p>
            <a:pPr lvl="2">
              <a:spcBef>
                <a:spcPts val="0"/>
              </a:spcBef>
            </a:pPr>
            <a:r>
              <a:rPr lang="en-US" sz="1000" dirty="0"/>
              <a:t>CSC10107-Thực </a:t>
            </a:r>
            <a:r>
              <a:rPr lang="en-US" sz="1000" dirty="0" err="1"/>
              <a:t>tập</a:t>
            </a:r>
            <a:r>
              <a:rPr lang="en-US" sz="1000" dirty="0"/>
              <a:t> </a:t>
            </a:r>
            <a:r>
              <a:rPr lang="en-US" sz="1000" dirty="0" err="1"/>
              <a:t>thực</a:t>
            </a:r>
            <a:r>
              <a:rPr lang="en-US" sz="1000" dirty="0"/>
              <a:t> </a:t>
            </a:r>
            <a:r>
              <a:rPr lang="en-US" sz="1000" dirty="0" err="1"/>
              <a:t>tế</a:t>
            </a:r>
            <a:r>
              <a:rPr lang="en-US" sz="1000" dirty="0"/>
              <a:t> (4TC) + CSC10204 – </a:t>
            </a:r>
            <a:r>
              <a:rPr lang="en-US" sz="1000" dirty="0" err="1"/>
              <a:t>Thực</a:t>
            </a:r>
            <a:r>
              <a:rPr lang="en-US" sz="1000" dirty="0"/>
              <a:t> </a:t>
            </a:r>
            <a:r>
              <a:rPr lang="en-US" sz="1000" dirty="0" err="1"/>
              <a:t>tập</a:t>
            </a:r>
            <a:r>
              <a:rPr lang="en-US" sz="1000" dirty="0"/>
              <a:t> </a:t>
            </a:r>
            <a:r>
              <a:rPr lang="en-US" sz="1000" dirty="0" err="1"/>
              <a:t>dự</a:t>
            </a:r>
            <a:r>
              <a:rPr lang="en-US" sz="1000" dirty="0"/>
              <a:t> </a:t>
            </a:r>
            <a:r>
              <a:rPr lang="en-US" sz="1000" dirty="0" err="1"/>
              <a:t>án</a:t>
            </a:r>
            <a:r>
              <a:rPr lang="en-US" sz="1000" dirty="0"/>
              <a:t> </a:t>
            </a:r>
            <a:r>
              <a:rPr lang="en-US" sz="1000" dirty="0" err="1"/>
              <a:t>tốt</a:t>
            </a:r>
            <a:r>
              <a:rPr lang="en-US" sz="1000" dirty="0"/>
              <a:t> </a:t>
            </a:r>
            <a:r>
              <a:rPr lang="en-US" sz="1000" dirty="0" err="1"/>
              <a:t>nghiệp</a:t>
            </a:r>
            <a:r>
              <a:rPr lang="en-US" sz="1000" dirty="0"/>
              <a:t> (6TC).</a:t>
            </a:r>
          </a:p>
          <a:p>
            <a:pPr lvl="3">
              <a:spcBef>
                <a:spcPts val="0"/>
              </a:spcBef>
            </a:pPr>
            <a:r>
              <a:rPr lang="en-US" sz="800" dirty="0"/>
              <a:t>CSC10107 (4TC) + CSC10204 (6TC).</a:t>
            </a:r>
          </a:p>
          <a:p>
            <a:pPr lvl="3">
              <a:spcBef>
                <a:spcPts val="0"/>
              </a:spcBef>
            </a:pPr>
            <a:r>
              <a:rPr lang="en-US" sz="800" dirty="0"/>
              <a:t>CSC10107 (4TC) + 2 HP </a:t>
            </a:r>
            <a:r>
              <a:rPr lang="en-US" sz="800" dirty="0" err="1"/>
              <a:t>chuyên</a:t>
            </a:r>
            <a:r>
              <a:rPr lang="en-US" sz="800" dirty="0"/>
              <a:t> </a:t>
            </a:r>
            <a:r>
              <a:rPr lang="en-US" sz="800" dirty="0" err="1"/>
              <a:t>đề</a:t>
            </a:r>
            <a:r>
              <a:rPr lang="en-US" sz="800" dirty="0"/>
              <a:t> </a:t>
            </a:r>
            <a:r>
              <a:rPr lang="en-US" sz="800" dirty="0" err="1"/>
              <a:t>thuộc</a:t>
            </a:r>
            <a:r>
              <a:rPr lang="en-US" sz="800" dirty="0"/>
              <a:t> </a:t>
            </a:r>
            <a:r>
              <a:rPr lang="en-US" sz="800" dirty="0" err="1"/>
              <a:t>khối</a:t>
            </a:r>
            <a:r>
              <a:rPr lang="en-US" sz="800" dirty="0"/>
              <a:t> </a:t>
            </a:r>
            <a:r>
              <a:rPr lang="en-US" sz="800" dirty="0" err="1"/>
              <a:t>Kiến</a:t>
            </a:r>
            <a:r>
              <a:rPr lang="en-US" sz="800" dirty="0"/>
              <a:t> </a:t>
            </a:r>
            <a:r>
              <a:rPr lang="en-US" sz="800" dirty="0" err="1"/>
              <a:t>thức</a:t>
            </a:r>
            <a:r>
              <a:rPr lang="en-US" sz="800" dirty="0"/>
              <a:t> </a:t>
            </a:r>
            <a:r>
              <a:rPr lang="en-US" sz="800" dirty="0" err="1"/>
              <a:t>tốt</a:t>
            </a:r>
            <a:r>
              <a:rPr lang="en-US" sz="800" dirty="0"/>
              <a:t> </a:t>
            </a:r>
            <a:r>
              <a:rPr lang="en-US" sz="800" dirty="0" err="1"/>
              <a:t>nghiệp</a:t>
            </a:r>
            <a:r>
              <a:rPr lang="en-US" sz="800" dirty="0"/>
              <a:t>.</a:t>
            </a:r>
          </a:p>
          <a:p>
            <a:pPr lvl="1">
              <a:spcBef>
                <a:spcPts val="0"/>
              </a:spcBef>
              <a:buFont typeface="+mj-lt"/>
              <a:buAutoNum type="arabicPeriod"/>
            </a:pPr>
            <a:endParaRPr lang="en-US" sz="1100" dirty="0"/>
          </a:p>
          <a:p>
            <a:endParaRPr lang="en-US" sz="1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85162-BC0D-7778-1C25-5E4C94A90B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9873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7B98C-A61D-4404-A657-7C8CA0005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20775"/>
            <a:ext cx="8520600" cy="707400"/>
          </a:xfrm>
        </p:spPr>
        <p:txBody>
          <a:bodyPr/>
          <a:lstStyle/>
          <a:p>
            <a:r>
              <a:rPr lang="en-US" sz="2800" dirty="0" err="1">
                <a:latin typeface="+mn-lt"/>
              </a:rPr>
              <a:t>Kế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hoạch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tổ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chức</a:t>
            </a:r>
            <a:r>
              <a:rPr lang="en-US" sz="2800" dirty="0">
                <a:latin typeface="+mn-lt"/>
              </a:rPr>
              <a:t> - 02 </a:t>
            </a:r>
            <a:r>
              <a:rPr lang="en-US" sz="2800" dirty="0" err="1">
                <a:latin typeface="+mn-lt"/>
              </a:rPr>
              <a:t>đợt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cho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đề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tài</a:t>
            </a:r>
            <a:r>
              <a:rPr lang="en-US" sz="2800" dirty="0">
                <a:latin typeface="+mn-lt"/>
              </a:rPr>
              <a:t> TN/ </a:t>
            </a:r>
            <a:r>
              <a:rPr lang="en-US" sz="2800" dirty="0" err="1">
                <a:latin typeface="+mn-lt"/>
              </a:rPr>
              <a:t>năm</a:t>
            </a:r>
            <a:endParaRPr lang="en-US" sz="28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CC3B0-A901-4879-9585-C8BDE8AC0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7748" y="863450"/>
            <a:ext cx="2776252" cy="3416600"/>
          </a:xfrm>
        </p:spPr>
        <p:txBody>
          <a:bodyPr/>
          <a:lstStyle/>
          <a:p>
            <a:r>
              <a:rPr lang="en-US" dirty="0">
                <a:solidFill>
                  <a:srgbClr val="040404"/>
                </a:solidFill>
                <a:latin typeface="+mj-lt"/>
                <a:cs typeface="Times New Roman" panose="02020603050405020304" pitchFamily="18" charset="0"/>
              </a:rPr>
              <a:t>Sinh viên </a:t>
            </a:r>
            <a:r>
              <a:rPr lang="en-US" dirty="0" err="1">
                <a:solidFill>
                  <a:srgbClr val="040404"/>
                </a:solidFill>
                <a:latin typeface="+mj-lt"/>
                <a:cs typeface="Times New Roman" panose="02020603050405020304" pitchFamily="18" charset="0"/>
              </a:rPr>
              <a:t>lưu</a:t>
            </a:r>
            <a:r>
              <a:rPr lang="en-US" dirty="0">
                <a:solidFill>
                  <a:srgbClr val="040404"/>
                </a:solidFill>
                <a:latin typeface="+mj-lt"/>
                <a:cs typeface="Times New Roman" panose="02020603050405020304" pitchFamily="18" charset="0"/>
              </a:rPr>
              <a:t> ý: Thực </a:t>
            </a:r>
            <a:r>
              <a:rPr lang="en-US" dirty="0" err="1">
                <a:solidFill>
                  <a:srgbClr val="040404"/>
                </a:solidFill>
                <a:latin typeface="+mj-lt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rgbClr val="040404"/>
                </a:solidFill>
                <a:latin typeface="+mj-lt"/>
                <a:cs typeface="Times New Roman" panose="02020603050405020304" pitchFamily="18" charset="0"/>
              </a:rPr>
              <a:t> đề tài trong 6 </a:t>
            </a:r>
            <a:r>
              <a:rPr lang="en-US" dirty="0" err="1">
                <a:solidFill>
                  <a:srgbClr val="040404"/>
                </a:solidFill>
                <a:latin typeface="+mj-lt"/>
                <a:cs typeface="Times New Roman" panose="02020603050405020304" pitchFamily="18" charset="0"/>
              </a:rPr>
              <a:t>tháng</a:t>
            </a:r>
            <a:r>
              <a:rPr lang="en-US" dirty="0">
                <a:solidFill>
                  <a:srgbClr val="040404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solidFill>
                <a:srgbClr val="040404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40404"/>
                </a:solidFill>
                <a:latin typeface="+mj-lt"/>
                <a:cs typeface="Times New Roman" panose="02020603050405020304" pitchFamily="18" charset="0"/>
              </a:rPr>
              <a:t>Sinh viên không </a:t>
            </a:r>
            <a:r>
              <a:rPr lang="en-US" dirty="0" err="1">
                <a:solidFill>
                  <a:srgbClr val="040404"/>
                </a:solidFill>
                <a:latin typeface="+mj-lt"/>
                <a:cs typeface="Times New Roman" panose="02020603050405020304" pitchFamily="18" charset="0"/>
              </a:rPr>
              <a:t>hoàn</a:t>
            </a:r>
            <a:r>
              <a:rPr lang="en-US" dirty="0">
                <a:solidFill>
                  <a:srgbClr val="040404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40404"/>
                </a:solidFill>
                <a:latin typeface="+mj-lt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040404"/>
                </a:solidFill>
                <a:latin typeface="+mj-lt"/>
                <a:cs typeface="Times New Roman" panose="02020603050405020304" pitchFamily="18" charset="0"/>
              </a:rPr>
              <a:t> trong 6 </a:t>
            </a:r>
            <a:r>
              <a:rPr lang="en-US" dirty="0" err="1">
                <a:solidFill>
                  <a:srgbClr val="040404"/>
                </a:solidFill>
                <a:latin typeface="+mj-lt"/>
                <a:cs typeface="Times New Roman" panose="02020603050405020304" pitchFamily="18" charset="0"/>
              </a:rPr>
              <a:t>tháng</a:t>
            </a:r>
            <a:r>
              <a:rPr lang="en-US" dirty="0">
                <a:solidFill>
                  <a:srgbClr val="040404"/>
                </a:solidFill>
                <a:latin typeface="+mj-lt"/>
                <a:cs typeface="Times New Roman" panose="02020603050405020304" pitchFamily="18" charset="0"/>
              </a:rPr>
              <a:t> sẽ </a:t>
            </a:r>
            <a:r>
              <a:rPr lang="en-US" dirty="0" err="1">
                <a:solidFill>
                  <a:srgbClr val="040404"/>
                </a:solidFill>
                <a:latin typeface="+mj-lt"/>
                <a:cs typeface="Times New Roman" panose="02020603050405020304" pitchFamily="18" charset="0"/>
              </a:rPr>
              <a:t>phải</a:t>
            </a:r>
            <a:r>
              <a:rPr lang="en-US" dirty="0">
                <a:solidFill>
                  <a:srgbClr val="040404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40404"/>
                </a:solidFill>
                <a:latin typeface="+mj-lt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40404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40404"/>
                </a:solidFill>
                <a:latin typeface="+mj-lt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40404"/>
                </a:solidFill>
                <a:latin typeface="+mj-lt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40404"/>
                </a:solidFill>
                <a:latin typeface="+mj-lt"/>
                <a:cs typeface="Times New Roman" panose="02020603050405020304" pitchFamily="18" charset="0"/>
              </a:rPr>
              <a:t>đóng</a:t>
            </a:r>
            <a:r>
              <a:rPr lang="en-US" dirty="0">
                <a:solidFill>
                  <a:srgbClr val="040404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40404"/>
                </a:solidFill>
                <a:latin typeface="+mj-lt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40404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40404"/>
                </a:solidFill>
                <a:latin typeface="+mj-lt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40404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40404"/>
                </a:solidFill>
                <a:latin typeface="+mj-lt"/>
                <a:cs typeface="Times New Roman" panose="02020603050405020304" pitchFamily="18" charset="0"/>
              </a:rPr>
              <a:t>phí</a:t>
            </a:r>
            <a:r>
              <a:rPr lang="en-US" dirty="0">
                <a:solidFill>
                  <a:srgbClr val="040404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40404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40404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40404"/>
                </a:solidFill>
                <a:latin typeface="+mj-lt"/>
                <a:cs typeface="Times New Roman" panose="02020603050405020304" pitchFamily="18" charset="0"/>
              </a:rPr>
              <a:t>đăng</a:t>
            </a:r>
            <a:r>
              <a:rPr lang="en-US" dirty="0">
                <a:solidFill>
                  <a:srgbClr val="040404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40404"/>
                </a:solidFill>
                <a:latin typeface="+mj-lt"/>
                <a:cs typeface="Times New Roman" panose="02020603050405020304" pitchFamily="18" charset="0"/>
              </a:rPr>
              <a:t>ký</a:t>
            </a:r>
            <a:r>
              <a:rPr lang="en-US" dirty="0">
                <a:solidFill>
                  <a:srgbClr val="040404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40404"/>
                </a:solidFill>
                <a:latin typeface="+mj-lt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40404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40404"/>
                </a:solidFill>
                <a:latin typeface="+mj-lt"/>
                <a:cs typeface="Times New Roman" panose="02020603050405020304" pitchFamily="18" charset="0"/>
              </a:rPr>
              <a:t>đề</a:t>
            </a:r>
            <a:r>
              <a:rPr lang="en-US" dirty="0">
                <a:solidFill>
                  <a:srgbClr val="040404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40404"/>
                </a:solidFill>
                <a:latin typeface="+mj-lt"/>
                <a:cs typeface="Times New Roman" panose="02020603050405020304" pitchFamily="18" charset="0"/>
              </a:rPr>
              <a:t>tài</a:t>
            </a:r>
            <a:r>
              <a:rPr lang="en-US" dirty="0">
                <a:solidFill>
                  <a:srgbClr val="040404"/>
                </a:solidFill>
                <a:latin typeface="+mj-lt"/>
                <a:cs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rgbClr val="040404"/>
                </a:solidFill>
                <a:latin typeface="+mj-lt"/>
                <a:cs typeface="Times New Roman" panose="02020603050405020304" pitchFamily="18" charset="0"/>
              </a:rPr>
              <a:t>quy</a:t>
            </a:r>
            <a:r>
              <a:rPr lang="en-US" dirty="0">
                <a:solidFill>
                  <a:srgbClr val="040404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40404"/>
                </a:solidFill>
                <a:latin typeface="+mj-lt"/>
                <a:cs typeface="Times New Roman" panose="02020603050405020304" pitchFamily="18" charset="0"/>
              </a:rPr>
              <a:t>trình</a:t>
            </a:r>
            <a:r>
              <a:rPr lang="en-US" dirty="0">
                <a:solidFill>
                  <a:srgbClr val="040404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40404"/>
                </a:solidFill>
                <a:latin typeface="+mj-lt"/>
                <a:cs typeface="Times New Roman" panose="02020603050405020304" pitchFamily="18" charset="0"/>
              </a:rPr>
              <a:t>mới</a:t>
            </a:r>
            <a:r>
              <a:rPr lang="en-US" dirty="0">
                <a:solidFill>
                  <a:srgbClr val="040404"/>
                </a:solidFill>
                <a:latin typeface="+mj-lt"/>
                <a:cs typeface="Times New Roman" panose="02020603050405020304" pitchFamily="18" charset="0"/>
              </a:rPr>
              <a:t>).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D0339FB-966B-4265-8019-F83E2A3EA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41412"/>
              </p:ext>
            </p:extLst>
          </p:nvPr>
        </p:nvGraphicFramePr>
        <p:xfrm>
          <a:off x="418640" y="1058233"/>
          <a:ext cx="5949108" cy="3138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4638">
                  <a:extLst>
                    <a:ext uri="{9D8B030D-6E8A-4147-A177-3AD203B41FA5}">
                      <a16:colId xmlns:a16="http://schemas.microsoft.com/office/drawing/2014/main" val="2907831338"/>
                    </a:ext>
                  </a:extLst>
                </a:gridCol>
                <a:gridCol w="1611434">
                  <a:extLst>
                    <a:ext uri="{9D8B030D-6E8A-4147-A177-3AD203B41FA5}">
                      <a16:colId xmlns:a16="http://schemas.microsoft.com/office/drawing/2014/main" val="728944120"/>
                    </a:ext>
                  </a:extLst>
                </a:gridCol>
                <a:gridCol w="1983036">
                  <a:extLst>
                    <a:ext uri="{9D8B030D-6E8A-4147-A177-3AD203B41FA5}">
                      <a16:colId xmlns:a16="http://schemas.microsoft.com/office/drawing/2014/main" val="906200428"/>
                    </a:ext>
                  </a:extLst>
                </a:gridCol>
              </a:tblGrid>
              <a:tr h="436383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2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gradFill flip="none" rotWithShape="1">
                      <a:gsLst>
                        <a:gs pos="84064">
                          <a:srgbClr val="006D4B"/>
                        </a:gs>
                        <a:gs pos="0">
                          <a:schemeClr val="accent2">
                            <a:lumMod val="89000"/>
                          </a:schemeClr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cap="none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Đợt 1</a:t>
                      </a:r>
                    </a:p>
                  </a:txBody>
                  <a:tcPr anchor="ctr">
                    <a:gradFill flip="none" rotWithShape="1">
                      <a:gsLst>
                        <a:gs pos="84064">
                          <a:srgbClr val="006D4B"/>
                        </a:gs>
                        <a:gs pos="0">
                          <a:schemeClr val="accent2">
                            <a:lumMod val="89000"/>
                          </a:schemeClr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cap="none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Đợt 2</a:t>
                      </a:r>
                    </a:p>
                  </a:txBody>
                  <a:tcPr anchor="ctr">
                    <a:gradFill flip="none" rotWithShape="1">
                      <a:gsLst>
                        <a:gs pos="84064">
                          <a:srgbClr val="006D4B"/>
                        </a:gs>
                        <a:gs pos="0">
                          <a:schemeClr val="accent2">
                            <a:lumMod val="89000"/>
                          </a:schemeClr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55575237"/>
                  </a:ext>
                </a:extLst>
              </a:tr>
              <a:tr h="609740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cap="none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Khởi</a:t>
                      </a:r>
                      <a:r>
                        <a:rPr lang="en-US" sz="12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động</a:t>
                      </a:r>
                      <a:r>
                        <a:rPr lang="en-US" sz="12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</a:p>
                  </a:txBody>
                  <a:tcPr anchor="ctr">
                    <a:gradFill flip="none" rotWithShape="1">
                      <a:gsLst>
                        <a:gs pos="84064">
                          <a:srgbClr val="006D4B"/>
                        </a:gs>
                        <a:gs pos="0">
                          <a:schemeClr val="accent2">
                            <a:lumMod val="89000"/>
                          </a:schemeClr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i="0" u="none" strike="noStrike" cap="none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Tháng</a:t>
                      </a:r>
                      <a:r>
                        <a:rPr lang="en-US" sz="12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9</a:t>
                      </a:r>
                    </a:p>
                  </a:txBody>
                  <a:tcPr anchor="ctr">
                    <a:gradFill flip="none" rotWithShape="1">
                      <a:gsLst>
                        <a:gs pos="84064">
                          <a:srgbClr val="006D4B"/>
                        </a:gs>
                        <a:gs pos="0">
                          <a:schemeClr val="accent2">
                            <a:lumMod val="89000"/>
                          </a:schemeClr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cap="none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Tháng 5</a:t>
                      </a:r>
                    </a:p>
                  </a:txBody>
                  <a:tcPr anchor="ctr">
                    <a:gradFill flip="none" rotWithShape="1">
                      <a:gsLst>
                        <a:gs pos="84064">
                          <a:srgbClr val="006D4B"/>
                        </a:gs>
                        <a:gs pos="0">
                          <a:schemeClr val="accent2">
                            <a:lumMod val="89000"/>
                          </a:schemeClr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34634526"/>
                  </a:ext>
                </a:extLst>
              </a:tr>
              <a:tr h="436383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cap="none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Đăng ký</a:t>
                      </a:r>
                    </a:p>
                  </a:txBody>
                  <a:tcPr anchor="ctr">
                    <a:gradFill flip="none" rotWithShape="1">
                      <a:gsLst>
                        <a:gs pos="84064">
                          <a:srgbClr val="006D4B"/>
                        </a:gs>
                        <a:gs pos="0">
                          <a:schemeClr val="accent2">
                            <a:lumMod val="89000"/>
                          </a:schemeClr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cap="none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Tháng</a:t>
                      </a:r>
                      <a:r>
                        <a:rPr lang="en-US" sz="12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10</a:t>
                      </a:r>
                    </a:p>
                  </a:txBody>
                  <a:tcPr anchor="ctr">
                    <a:gradFill flip="none" rotWithShape="1">
                      <a:gsLst>
                        <a:gs pos="84064">
                          <a:srgbClr val="006D4B"/>
                        </a:gs>
                        <a:gs pos="0">
                          <a:schemeClr val="accent2">
                            <a:lumMod val="89000"/>
                          </a:schemeClr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cap="none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Tháng</a:t>
                      </a:r>
                      <a:r>
                        <a:rPr lang="en-US" sz="12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6</a:t>
                      </a:r>
                    </a:p>
                  </a:txBody>
                  <a:tcPr anchor="ctr">
                    <a:gradFill flip="none" rotWithShape="1">
                      <a:gsLst>
                        <a:gs pos="84064">
                          <a:srgbClr val="006D4B"/>
                        </a:gs>
                        <a:gs pos="0">
                          <a:schemeClr val="accent2">
                            <a:lumMod val="89000"/>
                          </a:schemeClr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07390004"/>
                  </a:ext>
                </a:extLst>
              </a:tr>
              <a:tr h="609740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cap="none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Phỏng vấn và tìm GV đồng hướng dẫn</a:t>
                      </a:r>
                    </a:p>
                  </a:txBody>
                  <a:tcPr anchor="ctr">
                    <a:gradFill flip="none" rotWithShape="1">
                      <a:gsLst>
                        <a:gs pos="84064">
                          <a:srgbClr val="006D4B"/>
                        </a:gs>
                        <a:gs pos="0">
                          <a:schemeClr val="accent2">
                            <a:lumMod val="89000"/>
                          </a:schemeClr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cap="none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Tháng 11</a:t>
                      </a:r>
                    </a:p>
                  </a:txBody>
                  <a:tcPr anchor="ctr">
                    <a:gradFill flip="none" rotWithShape="1">
                      <a:gsLst>
                        <a:gs pos="84064">
                          <a:srgbClr val="006D4B"/>
                        </a:gs>
                        <a:gs pos="0">
                          <a:schemeClr val="accent2">
                            <a:lumMod val="89000"/>
                          </a:schemeClr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cap="none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Tháng</a:t>
                      </a:r>
                      <a:r>
                        <a:rPr lang="en-US" sz="12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7</a:t>
                      </a:r>
                    </a:p>
                  </a:txBody>
                  <a:tcPr anchor="ctr">
                    <a:gradFill flip="none" rotWithShape="1">
                      <a:gsLst>
                        <a:gs pos="84064">
                          <a:srgbClr val="006D4B"/>
                        </a:gs>
                        <a:gs pos="0">
                          <a:schemeClr val="accent2">
                            <a:lumMod val="89000"/>
                          </a:schemeClr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15061102"/>
                  </a:ext>
                </a:extLst>
              </a:tr>
              <a:tr h="609740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cap="none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Chính thức đăng ký nhận đề tài</a:t>
                      </a:r>
                    </a:p>
                  </a:txBody>
                  <a:tcPr anchor="ctr">
                    <a:gradFill flip="none" rotWithShape="1">
                      <a:gsLst>
                        <a:gs pos="84064">
                          <a:srgbClr val="006D4B"/>
                        </a:gs>
                        <a:gs pos="0">
                          <a:schemeClr val="accent2">
                            <a:lumMod val="89000"/>
                          </a:schemeClr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cap="none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Cuối</a:t>
                      </a:r>
                      <a:r>
                        <a:rPr lang="en-US" sz="12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tháng</a:t>
                      </a:r>
                      <a:r>
                        <a:rPr lang="en-US" sz="12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12</a:t>
                      </a:r>
                    </a:p>
                  </a:txBody>
                  <a:tcPr anchor="ctr">
                    <a:gradFill flip="none" rotWithShape="1">
                      <a:gsLst>
                        <a:gs pos="84064">
                          <a:srgbClr val="006D4B"/>
                        </a:gs>
                        <a:gs pos="0">
                          <a:schemeClr val="accent2">
                            <a:lumMod val="89000"/>
                          </a:schemeClr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cap="none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Cuối</a:t>
                      </a:r>
                      <a:r>
                        <a:rPr lang="en-US" sz="12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tháng</a:t>
                      </a:r>
                      <a:r>
                        <a:rPr lang="en-US" sz="12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8</a:t>
                      </a:r>
                    </a:p>
                  </a:txBody>
                  <a:tcPr anchor="ctr">
                    <a:gradFill flip="none" rotWithShape="1">
                      <a:gsLst>
                        <a:gs pos="84064">
                          <a:srgbClr val="006D4B"/>
                        </a:gs>
                        <a:gs pos="0">
                          <a:schemeClr val="accent2">
                            <a:lumMod val="89000"/>
                          </a:schemeClr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22885412"/>
                  </a:ext>
                </a:extLst>
              </a:tr>
              <a:tr h="436383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cap="none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Bảo</a:t>
                      </a:r>
                      <a:r>
                        <a:rPr lang="en-US" sz="12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vệ</a:t>
                      </a:r>
                      <a:endParaRPr lang="en-US" sz="12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gradFill flip="none" rotWithShape="1">
                      <a:gsLst>
                        <a:gs pos="84064">
                          <a:srgbClr val="006D4B"/>
                        </a:gs>
                        <a:gs pos="0">
                          <a:schemeClr val="accent2">
                            <a:lumMod val="89000"/>
                          </a:schemeClr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cap="none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Tháng</a:t>
                      </a:r>
                      <a:r>
                        <a:rPr lang="en-US" sz="12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8</a:t>
                      </a:r>
                    </a:p>
                  </a:txBody>
                  <a:tcPr anchor="ctr">
                    <a:gradFill flip="none" rotWithShape="1">
                      <a:gsLst>
                        <a:gs pos="84064">
                          <a:srgbClr val="006D4B"/>
                        </a:gs>
                        <a:gs pos="0">
                          <a:schemeClr val="accent2">
                            <a:lumMod val="89000"/>
                          </a:schemeClr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cap="none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Tháng</a:t>
                      </a:r>
                      <a:r>
                        <a:rPr lang="en-US" sz="12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4</a:t>
                      </a:r>
                    </a:p>
                  </a:txBody>
                  <a:tcPr anchor="ctr">
                    <a:gradFill flip="none" rotWithShape="1">
                      <a:gsLst>
                        <a:gs pos="84064">
                          <a:srgbClr val="006D4B"/>
                        </a:gs>
                        <a:gs pos="0">
                          <a:schemeClr val="accent2">
                            <a:lumMod val="89000"/>
                          </a:schemeClr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87212528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5DC261-BDF7-477F-851C-463BF71F9E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25400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641934" y="40621"/>
            <a:ext cx="7505700" cy="6091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Quy trình thực hiện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" name="Google Shape;110;p16"/>
          <p:cNvGrpSpPr/>
          <p:nvPr/>
        </p:nvGrpSpPr>
        <p:grpSpPr>
          <a:xfrm>
            <a:off x="5830296" y="909553"/>
            <a:ext cx="1770981" cy="2164306"/>
            <a:chOff x="5632317" y="1189775"/>
            <a:chExt cx="3305700" cy="2376888"/>
          </a:xfrm>
        </p:grpSpPr>
        <p:sp>
          <p:nvSpPr>
            <p:cNvPr id="111" name="Google Shape;111;p16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249C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Nộp đơn</a:t>
              </a:r>
              <a:endParaRPr>
                <a:solidFill>
                  <a:srgbClr val="04040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2" name="Google Shape;112;p16"/>
            <p:cNvSpPr txBox="1"/>
            <p:nvPr/>
          </p:nvSpPr>
          <p:spPr>
            <a:xfrm>
              <a:off x="5912392" y="1928942"/>
              <a:ext cx="2843699" cy="1637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Sinh viên nộp đơn xác nhận chính thức thực hiện đ</a:t>
              </a:r>
              <a:r>
                <a:rPr lang="en-US" sz="1200" dirty="0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ề </a:t>
              </a:r>
              <a:r>
                <a:rPr lang="en-US" sz="1200" dirty="0" err="1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tài</a:t>
              </a:r>
              <a:r>
                <a:rPr lang="en-US" sz="1200" dirty="0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tốt</a:t>
              </a:r>
              <a:r>
                <a:rPr lang="en-US" sz="1200" dirty="0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nghiệp</a:t>
              </a:r>
              <a:r>
                <a:rPr lang="en-US" sz="1200" dirty="0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" sz="1200" dirty="0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(</a:t>
              </a:r>
              <a:r>
                <a:rPr lang="en-US" sz="1200" dirty="0" err="1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theo</a:t>
              </a:r>
              <a:r>
                <a:rPr lang="en-US" sz="1200" dirty="0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mẫu</a:t>
              </a:r>
              <a:r>
                <a:rPr lang="en-US" sz="1200" dirty="0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cung</a:t>
              </a:r>
              <a:r>
                <a:rPr lang="en-US" sz="1200" dirty="0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cấp</a:t>
              </a:r>
              <a:r>
                <a:rPr lang="en-US" sz="1200" dirty="0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, </a:t>
              </a:r>
              <a:r>
                <a:rPr lang="en" sz="1200" dirty="0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có xác nhận của giáo viên hướng </a:t>
              </a:r>
              <a:r>
                <a:rPr lang="en" sz="1200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dẫn).</a:t>
              </a:r>
              <a:endParaRPr sz="1200" dirty="0">
                <a:solidFill>
                  <a:srgbClr val="040404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dirty="0">
                <a:solidFill>
                  <a:srgbClr val="04040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3" name="Google Shape;113;p16"/>
          <p:cNvGrpSpPr/>
          <p:nvPr/>
        </p:nvGrpSpPr>
        <p:grpSpPr>
          <a:xfrm>
            <a:off x="641934" y="907940"/>
            <a:ext cx="2018318" cy="3110686"/>
            <a:chOff x="0" y="1189989"/>
            <a:chExt cx="3546900" cy="3340134"/>
          </a:xfrm>
        </p:grpSpPr>
        <p:sp>
          <p:nvSpPr>
            <p:cNvPr id="114" name="Google Shape;114;p16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Ra đề tài </a:t>
              </a:r>
              <a:endParaRPr>
                <a:solidFill>
                  <a:srgbClr val="04040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5" name="Google Shape;115;p16"/>
            <p:cNvSpPr txBox="1"/>
            <p:nvPr/>
          </p:nvSpPr>
          <p:spPr>
            <a:xfrm>
              <a:off x="347391" y="1914424"/>
              <a:ext cx="2236201" cy="26156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Giảng viên và Doanh nghiệp ra đề tài t</a:t>
              </a:r>
              <a:r>
                <a:rPr lang="en-US" sz="1200" err="1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ốt</a:t>
              </a:r>
              <a:r>
                <a:rPr lang="en-US" sz="1200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 nghiệp.</a:t>
              </a:r>
              <a:endParaRPr lang="en-US" sz="1200" dirty="0">
                <a:solidFill>
                  <a:srgbClr val="04040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6" name="Google Shape;116;p16"/>
          <p:cNvGrpSpPr/>
          <p:nvPr/>
        </p:nvGrpSpPr>
        <p:grpSpPr>
          <a:xfrm>
            <a:off x="1956108" y="909553"/>
            <a:ext cx="2210578" cy="2338985"/>
            <a:chOff x="2720317" y="956821"/>
            <a:chExt cx="3305700" cy="2518030"/>
          </a:xfrm>
        </p:grpSpPr>
        <p:sp>
          <p:nvSpPr>
            <p:cNvPr id="117" name="Google Shape;117;p16"/>
            <p:cNvSpPr/>
            <p:nvPr/>
          </p:nvSpPr>
          <p:spPr>
            <a:xfrm>
              <a:off x="2720317" y="956821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Đăng ký đề tài</a:t>
              </a:r>
              <a:endParaRPr>
                <a:solidFill>
                  <a:srgbClr val="04040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8" name="Google Shape;118;p16"/>
            <p:cNvSpPr txBox="1"/>
            <p:nvPr/>
          </p:nvSpPr>
          <p:spPr>
            <a:xfrm>
              <a:off x="3177164" y="1688188"/>
              <a:ext cx="2648327" cy="1786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Sinh viên xem danh sách đề tài trên hệ thống và đăng ký đề tài.</a:t>
              </a:r>
              <a:endParaRPr sz="1200" dirty="0">
                <a:solidFill>
                  <a:srgbClr val="040404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040404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040404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04040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" name="Google Shape;116;p16"/>
          <p:cNvGrpSpPr/>
          <p:nvPr/>
        </p:nvGrpSpPr>
        <p:grpSpPr>
          <a:xfrm>
            <a:off x="3780598" y="907940"/>
            <a:ext cx="2356977" cy="2663151"/>
            <a:chOff x="2944204" y="1189775"/>
            <a:chExt cx="3305701" cy="2854435"/>
          </a:xfrm>
          <a:gradFill>
            <a:gsLst>
              <a:gs pos="84064">
                <a:srgbClr val="006D4B"/>
              </a:gs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</p:grpSpPr>
        <p:sp>
          <p:nvSpPr>
            <p:cNvPr id="13" name="Google Shape;117;p16"/>
            <p:cNvSpPr/>
            <p:nvPr/>
          </p:nvSpPr>
          <p:spPr>
            <a:xfrm>
              <a:off x="2944204" y="1189775"/>
              <a:ext cx="3305701" cy="668999"/>
            </a:xfrm>
            <a:prstGeom prst="chevron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err="1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Sinh</a:t>
              </a:r>
              <a:r>
                <a:rPr lang="en-US" dirty="0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dirty="0" err="1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viên</a:t>
              </a:r>
              <a:r>
                <a:rPr lang="en-US" dirty="0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dirty="0" err="1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gặp</a:t>
              </a:r>
              <a:r>
                <a:rPr lang="en-US" dirty="0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dirty="0" err="1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Giảng</a:t>
              </a:r>
              <a:r>
                <a:rPr lang="en-US" dirty="0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dirty="0" err="1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viên</a:t>
              </a:r>
              <a:endParaRPr dirty="0">
                <a:solidFill>
                  <a:srgbClr val="04040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" name="Google Shape;118;p16"/>
            <p:cNvSpPr txBox="1"/>
            <p:nvPr/>
          </p:nvSpPr>
          <p:spPr>
            <a:xfrm>
              <a:off x="3478953" y="1912904"/>
              <a:ext cx="2236200" cy="21313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 err="1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Giáo</a:t>
              </a:r>
              <a:r>
                <a:rPr lang="en-US" sz="1200" dirty="0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viên</a:t>
              </a:r>
              <a:r>
                <a:rPr lang="en-US" sz="1200" dirty="0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hướng</a:t>
              </a:r>
              <a:r>
                <a:rPr lang="en-US" sz="1200" dirty="0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dẫn</a:t>
              </a:r>
              <a:r>
                <a:rPr lang="en-US" sz="1200" dirty="0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và</a:t>
              </a:r>
              <a:r>
                <a:rPr lang="en-US" sz="1200" dirty="0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doanh</a:t>
              </a:r>
              <a:r>
                <a:rPr lang="en-US" sz="1200" dirty="0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nghiệp</a:t>
              </a:r>
              <a:r>
                <a:rPr lang="en-US" sz="1200" dirty="0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phỏng</a:t>
              </a:r>
              <a:r>
                <a:rPr lang="en-US" sz="1200" dirty="0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vấn</a:t>
              </a:r>
              <a:r>
                <a:rPr lang="en-US" sz="1200" dirty="0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các</a:t>
              </a:r>
              <a:r>
                <a:rPr lang="en-US" sz="1200" dirty="0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sinh</a:t>
              </a:r>
              <a:r>
                <a:rPr lang="en-US" sz="1200" dirty="0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viên</a:t>
              </a:r>
              <a:r>
                <a:rPr lang="en-US" sz="1200" dirty="0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đăng</a:t>
              </a:r>
              <a:r>
                <a:rPr lang="en-US" sz="1200" dirty="0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ký</a:t>
              </a:r>
              <a:r>
                <a:rPr lang="en" sz="1200" dirty="0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  <a:endParaRPr sz="1200" dirty="0">
                <a:solidFill>
                  <a:srgbClr val="040404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040404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04040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486DC5-47E1-4CD0-902D-C46701698D7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262883" y="4302282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rgbClr val="040404"/>
                </a:solidFill>
              </a:rPr>
              <a:t>6</a:t>
            </a:fld>
            <a:endParaRPr lang="en">
              <a:solidFill>
                <a:srgbClr val="040404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FA09B4D-47E3-47C6-B775-BF8720850C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586140"/>
              </p:ext>
            </p:extLst>
          </p:nvPr>
        </p:nvGraphicFramePr>
        <p:xfrm>
          <a:off x="39029" y="3144623"/>
          <a:ext cx="8977792" cy="1723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898">
                  <a:extLst>
                    <a:ext uri="{9D8B030D-6E8A-4147-A177-3AD203B41FA5}">
                      <a16:colId xmlns:a16="http://schemas.microsoft.com/office/drawing/2014/main" val="1250475907"/>
                    </a:ext>
                  </a:extLst>
                </a:gridCol>
                <a:gridCol w="1317180">
                  <a:extLst>
                    <a:ext uri="{9D8B030D-6E8A-4147-A177-3AD203B41FA5}">
                      <a16:colId xmlns:a16="http://schemas.microsoft.com/office/drawing/2014/main" val="2349499715"/>
                    </a:ext>
                  </a:extLst>
                </a:gridCol>
                <a:gridCol w="1559498">
                  <a:extLst>
                    <a:ext uri="{9D8B030D-6E8A-4147-A177-3AD203B41FA5}">
                      <a16:colId xmlns:a16="http://schemas.microsoft.com/office/drawing/2014/main" val="2696398755"/>
                    </a:ext>
                  </a:extLst>
                </a:gridCol>
                <a:gridCol w="1797608">
                  <a:extLst>
                    <a:ext uri="{9D8B030D-6E8A-4147-A177-3AD203B41FA5}">
                      <a16:colId xmlns:a16="http://schemas.microsoft.com/office/drawing/2014/main" val="2225775885"/>
                    </a:ext>
                  </a:extLst>
                </a:gridCol>
                <a:gridCol w="1726000">
                  <a:extLst>
                    <a:ext uri="{9D8B030D-6E8A-4147-A177-3AD203B41FA5}">
                      <a16:colId xmlns:a16="http://schemas.microsoft.com/office/drawing/2014/main" val="743565083"/>
                    </a:ext>
                  </a:extLst>
                </a:gridCol>
                <a:gridCol w="1576608">
                  <a:extLst>
                    <a:ext uri="{9D8B030D-6E8A-4147-A177-3AD203B41FA5}">
                      <a16:colId xmlns:a16="http://schemas.microsoft.com/office/drawing/2014/main" val="3520483984"/>
                    </a:ext>
                  </a:extLst>
                </a:gridCol>
              </a:tblGrid>
              <a:tr h="705315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err="1">
                          <a:solidFill>
                            <a:srgbClr val="040404"/>
                          </a:solidFill>
                        </a:rPr>
                        <a:t>Đợt</a:t>
                      </a:r>
                      <a:r>
                        <a:rPr lang="en-US" sz="1200" b="0" dirty="0">
                          <a:solidFill>
                            <a:srgbClr val="040404"/>
                          </a:solidFill>
                        </a:rPr>
                        <a:t> 2 – </a:t>
                      </a:r>
                      <a:r>
                        <a:rPr lang="en-US" sz="1200" b="0" dirty="0" err="1">
                          <a:solidFill>
                            <a:srgbClr val="040404"/>
                          </a:solidFill>
                        </a:rPr>
                        <a:t>Khóa</a:t>
                      </a:r>
                      <a:r>
                        <a:rPr lang="en-US" sz="1200" b="0" dirty="0">
                          <a:solidFill>
                            <a:srgbClr val="040404"/>
                          </a:solidFill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40404"/>
                          </a:solidFill>
                        </a:rPr>
                        <a:t>trước</a:t>
                      </a:r>
                      <a:endParaRPr lang="en-US" sz="1200" b="0" dirty="0">
                        <a:solidFill>
                          <a:srgbClr val="04040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dirty="0" err="1">
                          <a:solidFill>
                            <a:srgbClr val="04040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Tháng</a:t>
                      </a:r>
                      <a:r>
                        <a:rPr lang="en-US" sz="1400" b="0" dirty="0">
                          <a:solidFill>
                            <a:srgbClr val="04040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rgbClr val="04040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Tháng 6</a:t>
                      </a:r>
                      <a:endParaRPr lang="en-US" sz="1400" b="0" dirty="0">
                        <a:solidFill>
                          <a:srgbClr val="04040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rgbClr val="04040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Tháng 7</a:t>
                      </a:r>
                      <a:endParaRPr lang="en-US" sz="1400" b="0" dirty="0">
                        <a:solidFill>
                          <a:srgbClr val="04040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>
                          <a:solidFill>
                            <a:srgbClr val="04040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Tháng 8</a:t>
                      </a:r>
                      <a:endParaRPr lang="en-US" sz="1400" b="0" dirty="0">
                        <a:solidFill>
                          <a:srgbClr val="04040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>
                          <a:solidFill>
                            <a:srgbClr val="04040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Tháng 4</a:t>
                      </a:r>
                      <a:endParaRPr lang="en-US" sz="1400" b="0" dirty="0">
                        <a:solidFill>
                          <a:srgbClr val="04040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1274170"/>
                  </a:ext>
                </a:extLst>
              </a:tr>
              <a:tr h="49959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rgbClr val="040404"/>
                          </a:solidFill>
                        </a:rPr>
                        <a:t>Đợt</a:t>
                      </a:r>
                      <a:r>
                        <a:rPr lang="en-US" sz="1200" dirty="0">
                          <a:solidFill>
                            <a:srgbClr val="040404"/>
                          </a:solidFill>
                        </a:rPr>
                        <a:t> 1 – </a:t>
                      </a:r>
                      <a:r>
                        <a:rPr lang="en-US" sz="1200" dirty="0" err="1">
                          <a:solidFill>
                            <a:srgbClr val="040404"/>
                          </a:solidFill>
                        </a:rPr>
                        <a:t>chính</a:t>
                      </a:r>
                      <a:r>
                        <a:rPr lang="en-US" sz="1200" dirty="0">
                          <a:solidFill>
                            <a:srgbClr val="040404"/>
                          </a:solidFill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40404"/>
                          </a:solidFill>
                        </a:rPr>
                        <a:t>thức</a:t>
                      </a:r>
                      <a:endParaRPr lang="en-US" sz="1200" dirty="0">
                        <a:solidFill>
                          <a:srgbClr val="04040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40404"/>
                          </a:solidFill>
                        </a:rPr>
                        <a:t>Tháng 9</a:t>
                      </a:r>
                      <a:endParaRPr lang="en-US" dirty="0">
                        <a:solidFill>
                          <a:srgbClr val="04040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rgbClr val="040404"/>
                          </a:solidFill>
                        </a:rPr>
                        <a:t>Tháng 10</a:t>
                      </a:r>
                      <a:endParaRPr lang="en-US" dirty="0">
                        <a:solidFill>
                          <a:srgbClr val="04040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040404"/>
                          </a:solidFill>
                        </a:rPr>
                        <a:t>Tháng</a:t>
                      </a:r>
                      <a:r>
                        <a:rPr lang="en-US" dirty="0">
                          <a:solidFill>
                            <a:srgbClr val="040404"/>
                          </a:solidFill>
                        </a:rPr>
                        <a:t> 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040404"/>
                          </a:solidFill>
                        </a:rPr>
                        <a:t>Tháng</a:t>
                      </a:r>
                      <a:r>
                        <a:rPr lang="en-US" dirty="0">
                          <a:solidFill>
                            <a:srgbClr val="040404"/>
                          </a:solidFill>
                        </a:rPr>
                        <a:t> 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40404"/>
                          </a:solidFill>
                        </a:rPr>
                        <a:t>Tháng 8</a:t>
                      </a:r>
                      <a:endParaRPr lang="en-US" dirty="0">
                        <a:solidFill>
                          <a:srgbClr val="04040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6207636"/>
                  </a:ext>
                </a:extLst>
              </a:tr>
              <a:tr h="49959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rgbClr val="040404"/>
                          </a:solidFill>
                        </a:rPr>
                        <a:t>Đợt</a:t>
                      </a:r>
                      <a:r>
                        <a:rPr lang="en-US" sz="1200" dirty="0">
                          <a:solidFill>
                            <a:srgbClr val="040404"/>
                          </a:solidFill>
                        </a:rPr>
                        <a:t> 2 – </a:t>
                      </a:r>
                      <a:r>
                        <a:rPr lang="en-US" sz="1200" dirty="0" err="1">
                          <a:solidFill>
                            <a:srgbClr val="040404"/>
                          </a:solidFill>
                        </a:rPr>
                        <a:t>chính</a:t>
                      </a:r>
                      <a:r>
                        <a:rPr lang="en-US" sz="1200" dirty="0">
                          <a:solidFill>
                            <a:srgbClr val="040404"/>
                          </a:solidFill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40404"/>
                          </a:solidFill>
                        </a:rPr>
                        <a:t>thức</a:t>
                      </a:r>
                      <a:endParaRPr lang="en-US" sz="1200" dirty="0">
                        <a:solidFill>
                          <a:srgbClr val="04040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dirty="0" err="1">
                          <a:solidFill>
                            <a:srgbClr val="04040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Tháng</a:t>
                      </a:r>
                      <a:r>
                        <a:rPr lang="en-US" sz="1400" b="0" dirty="0">
                          <a:solidFill>
                            <a:srgbClr val="04040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dirty="0" err="1">
                          <a:solidFill>
                            <a:srgbClr val="04040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Tháng</a:t>
                      </a:r>
                      <a:r>
                        <a:rPr lang="en-US" sz="1400" b="0" dirty="0">
                          <a:solidFill>
                            <a:srgbClr val="04040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rgbClr val="04040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Tháng 7</a:t>
                      </a:r>
                      <a:endParaRPr lang="en-US" sz="1400" b="0" dirty="0">
                        <a:solidFill>
                          <a:srgbClr val="04040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dirty="0" err="1">
                          <a:solidFill>
                            <a:srgbClr val="04040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Tháng</a:t>
                      </a:r>
                      <a:r>
                        <a:rPr lang="en-US" sz="1400" b="0" dirty="0">
                          <a:solidFill>
                            <a:srgbClr val="04040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400" b="0" i="0" u="none" strike="noStrike" cap="none" dirty="0">
                        <a:solidFill>
                          <a:srgbClr val="040404"/>
                        </a:solidFill>
                        <a:latin typeface="Roboto"/>
                        <a:ea typeface="Roboto"/>
                        <a:cs typeface="Roboto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 err="1">
                          <a:solidFill>
                            <a:srgbClr val="040404"/>
                          </a:solidFill>
                          <a:latin typeface="Roboto"/>
                          <a:ea typeface="Roboto"/>
                          <a:cs typeface="Roboto"/>
                          <a:sym typeface="Arial"/>
                        </a:rPr>
                        <a:t>Tháng</a:t>
                      </a:r>
                      <a:r>
                        <a:rPr lang="en-US" sz="1400" b="0" i="0" u="none" strike="noStrike" cap="none" dirty="0">
                          <a:solidFill>
                            <a:srgbClr val="040404"/>
                          </a:solidFill>
                          <a:latin typeface="Roboto"/>
                          <a:ea typeface="Roboto"/>
                          <a:cs typeface="Roboto"/>
                          <a:sym typeface="Arial"/>
                        </a:rPr>
                        <a:t>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6626185"/>
                  </a:ext>
                </a:extLst>
              </a:tr>
            </a:tbl>
          </a:graphicData>
        </a:graphic>
      </p:graphicFrame>
      <p:grpSp>
        <p:nvGrpSpPr>
          <p:cNvPr id="4" name="Google Shape;110;p16">
            <a:extLst>
              <a:ext uri="{FF2B5EF4-FFF2-40B4-BE49-F238E27FC236}">
                <a16:creationId xmlns:a16="http://schemas.microsoft.com/office/drawing/2014/main" id="{CFBC075D-7545-DA99-1BB9-5D3D01DF6162}"/>
              </a:ext>
            </a:extLst>
          </p:cNvPr>
          <p:cNvGrpSpPr/>
          <p:nvPr/>
        </p:nvGrpSpPr>
        <p:grpSpPr>
          <a:xfrm>
            <a:off x="7257921" y="903250"/>
            <a:ext cx="1594419" cy="3065195"/>
            <a:chOff x="5127526" y="1178377"/>
            <a:chExt cx="3305700" cy="3366263"/>
          </a:xfrm>
        </p:grpSpPr>
        <p:sp>
          <p:nvSpPr>
            <p:cNvPr id="5" name="Google Shape;111;p16">
              <a:extLst>
                <a:ext uri="{FF2B5EF4-FFF2-40B4-BE49-F238E27FC236}">
                  <a16:creationId xmlns:a16="http://schemas.microsoft.com/office/drawing/2014/main" id="{85B6286F-AA56-C506-9516-F469C46F0C71}"/>
                </a:ext>
              </a:extLst>
            </p:cNvPr>
            <p:cNvSpPr/>
            <p:nvPr/>
          </p:nvSpPr>
          <p:spPr>
            <a:xfrm>
              <a:off x="5127526" y="1178377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0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Bảo vệ</a:t>
              </a:r>
              <a:endParaRPr>
                <a:solidFill>
                  <a:srgbClr val="04040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" name="Google Shape;112;p16">
              <a:extLst>
                <a:ext uri="{FF2B5EF4-FFF2-40B4-BE49-F238E27FC236}">
                  <a16:creationId xmlns:a16="http://schemas.microsoft.com/office/drawing/2014/main" id="{01A77E56-1BDC-FAAC-C5D7-2CB3FB595B7E}"/>
                </a:ext>
              </a:extLst>
            </p:cNvPr>
            <p:cNvSpPr txBox="1"/>
            <p:nvPr/>
          </p:nvSpPr>
          <p:spPr>
            <a:xfrm>
              <a:off x="6088453" y="1928941"/>
              <a:ext cx="2236200" cy="26156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Sinh viên bảo vệ</a:t>
              </a:r>
              <a:endParaRPr sz="1200" dirty="0">
                <a:solidFill>
                  <a:srgbClr val="040404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40404"/>
                  </a:solidFill>
                  <a:latin typeface="Roboto"/>
                  <a:ea typeface="Roboto"/>
                  <a:cs typeface="Roboto"/>
                  <a:sym typeface="Roboto"/>
                </a:rPr>
                <a:t>đề tài</a:t>
              </a:r>
              <a:endParaRPr sz="1200" dirty="0">
                <a:solidFill>
                  <a:srgbClr val="04040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630F8-9ECE-EF5E-D3B0-084DA23C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58129"/>
            <a:ext cx="8520600" cy="707400"/>
          </a:xfrm>
        </p:spPr>
        <p:txBody>
          <a:bodyPr/>
          <a:lstStyle/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gặp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6D586-DA3D-478B-B50B-0BD361548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670" y="865529"/>
            <a:ext cx="8520600" cy="33027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Em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thuộc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TC </a:t>
            </a:r>
            <a:r>
              <a:rPr lang="en-US" dirty="0" err="1"/>
              <a:t>của</a:t>
            </a:r>
            <a:r>
              <a:rPr lang="en-US" dirty="0"/>
              <a:t> CTĐT SV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/ </a:t>
            </a:r>
            <a:r>
              <a:rPr lang="en-US" dirty="0" err="1"/>
              <a:t>Số</a:t>
            </a:r>
            <a:r>
              <a:rPr lang="en-US" dirty="0"/>
              <a:t> TC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đủ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TC </a:t>
            </a:r>
            <a:r>
              <a:rPr lang="en-US" dirty="0" err="1"/>
              <a:t>của</a:t>
            </a:r>
            <a:r>
              <a:rPr lang="en-US" dirty="0"/>
              <a:t> CTĐT.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err="1"/>
              <a:t>Ngoại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.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.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Em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tốt</a:t>
            </a:r>
            <a:r>
              <a:rPr lang="en-US" dirty="0"/>
              <a:t> </a:t>
            </a:r>
            <a:r>
              <a:rPr lang="en-US" dirty="0" err="1"/>
              <a:t>nghiệp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: KLTN,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tốt</a:t>
            </a:r>
            <a:r>
              <a:rPr lang="en-US" dirty="0"/>
              <a:t> </a:t>
            </a:r>
            <a:r>
              <a:rPr lang="en-US" dirty="0" err="1"/>
              <a:t>nghiệp</a:t>
            </a:r>
            <a:r>
              <a:rPr lang="en-US" dirty="0"/>
              <a:t>.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19F2E-F2E2-7384-EE96-62FD3AC987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62708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8BD99-AC51-8B54-68B1-A52A65BF3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Với</a:t>
            </a:r>
            <a:r>
              <a:rPr lang="en-US" dirty="0"/>
              <a:t> SV APCS,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khảo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95F3FA-6811-027C-B91D-D590B97453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https://docs.google.com/forms/d/e/1FAIpQLSfhUc1MMSKtZwCltGhpTTDJ61NyI1Z2hJbJ7YM-a09X5KgVwg/viewform?usp=pp_url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DF4B3-A1A0-6305-A60F-9C0F5C6369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35795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FCC9B-3E65-8E79-C46F-1A53A0538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445025"/>
            <a:ext cx="8932661" cy="707400"/>
          </a:xfrm>
        </p:spPr>
        <p:txBody>
          <a:bodyPr/>
          <a:lstStyle/>
          <a:p>
            <a:r>
              <a:rPr lang="en-US" dirty="0"/>
              <a:t>CT CLC </a:t>
            </a:r>
            <a:r>
              <a:rPr lang="en-US" dirty="0" err="1"/>
              <a:t>và</a:t>
            </a:r>
            <a:r>
              <a:rPr lang="en-US" dirty="0"/>
              <a:t> VP –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dành</a:t>
            </a:r>
            <a:r>
              <a:rPr lang="en-US" dirty="0"/>
              <a:t> </a:t>
            </a:r>
            <a:r>
              <a:rPr lang="en-US" dirty="0" err="1"/>
              <a:t>riêng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CT CLC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600EB-3494-523C-8042-B5AE820E8E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B5997-DB20-B31A-FF67-12B1BDC1F1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85573251"/>
      </p:ext>
    </p:extLst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29166</TotalTime>
  <Words>1854</Words>
  <Application>Microsoft Office PowerPoint</Application>
  <PresentationFormat>On-screen Show (16:9)</PresentationFormat>
  <Paragraphs>214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Wingdings</vt:lpstr>
      <vt:lpstr>Roboto</vt:lpstr>
      <vt:lpstr>PT Sans Narrow</vt:lpstr>
      <vt:lpstr>Fira Sans Extra Condensed</vt:lpstr>
      <vt:lpstr>Arial</vt:lpstr>
      <vt:lpstr>Calibri</vt:lpstr>
      <vt:lpstr>CIDFont+F3</vt:lpstr>
      <vt:lpstr>Open Sans</vt:lpstr>
      <vt:lpstr>Tropic</vt:lpstr>
      <vt:lpstr>      HƯỚNG DẪN HOÀN THÀNH  KHỐI KIẾN THỨC TỐT NGHIỆP Chương trình đề án  Tp.HCM, năm 2024</vt:lpstr>
      <vt:lpstr>Nội dung trình bày</vt:lpstr>
      <vt:lpstr>Mục tiêu</vt:lpstr>
      <vt:lpstr>Hình thức hoàn thành 10 TC KTTN</vt:lpstr>
      <vt:lpstr>Kế hoạch tổ chức - 02 đợt cho đề tài TN/ năm</vt:lpstr>
      <vt:lpstr>Quy trình thực hiện</vt:lpstr>
      <vt:lpstr>Các câu hỏi thường gặp</vt:lpstr>
      <vt:lpstr>Với SV APCS, thực hiện khảo sát sau:</vt:lpstr>
      <vt:lpstr>CT CLC và VP – Các quy định dành riêng cho CT CLC </vt:lpstr>
      <vt:lpstr>So sánh các hình thức tốt nghiệp</vt:lpstr>
      <vt:lpstr>Bộ môn và chuyên ngành (đối với CT CLC) </vt:lpstr>
      <vt:lpstr>GVHD và đề tài</vt:lpstr>
      <vt:lpstr>Nguyên tắc 1: Sinh viên CN CNTTin &amp; Đề tài </vt:lpstr>
      <vt:lpstr>Nguyên tắc 2: Sinh viên chuyên ngành khác CNTTin làm đề tài đúng chuyên ngành</vt:lpstr>
      <vt:lpstr>Nguyên tắc 3: Sinh viên CN khác CNTTin làm đề tài khác chuyên ngành</vt:lpstr>
      <vt:lpstr>Mẫu đơn</vt:lpstr>
      <vt:lpstr>Thông tin liên hệ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GIỚI THIỆU QUY TRÌNH  THỰC HIỆN ĐỀ TÀI TỐT NGHIỆP KHÓA TUYỂN 2018  TpHCM, 09/2021</dc:title>
  <dc:creator>Admin</dc:creator>
  <cp:lastModifiedBy>Phạm Thị Bạch  Huệ</cp:lastModifiedBy>
  <cp:revision>67</cp:revision>
  <cp:lastPrinted>2023-03-27T02:07:56Z</cp:lastPrinted>
  <dcterms:modified xsi:type="dcterms:W3CDTF">2024-06-26T14:32:08Z</dcterms:modified>
</cp:coreProperties>
</file>